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696" r:id="rId2"/>
    <p:sldId id="464" r:id="rId3"/>
    <p:sldId id="519" r:id="rId4"/>
    <p:sldId id="702" r:id="rId5"/>
    <p:sldId id="706" r:id="rId6"/>
    <p:sldId id="719" r:id="rId7"/>
    <p:sldId id="725" r:id="rId8"/>
    <p:sldId id="1068" r:id="rId9"/>
    <p:sldId id="723" r:id="rId10"/>
    <p:sldId id="727" r:id="rId11"/>
    <p:sldId id="726" r:id="rId12"/>
    <p:sldId id="724" r:id="rId13"/>
    <p:sldId id="731" r:id="rId14"/>
    <p:sldId id="1071" r:id="rId15"/>
    <p:sldId id="840" r:id="rId16"/>
    <p:sldId id="1076" r:id="rId17"/>
    <p:sldId id="1081" r:id="rId18"/>
    <p:sldId id="1080" r:id="rId19"/>
    <p:sldId id="1083" r:id="rId20"/>
    <p:sldId id="1095" r:id="rId21"/>
    <p:sldId id="1096" r:id="rId22"/>
    <p:sldId id="1079" r:id="rId23"/>
    <p:sldId id="1094" r:id="rId24"/>
    <p:sldId id="1075" r:id="rId25"/>
    <p:sldId id="841" r:id="rId26"/>
    <p:sldId id="1430" r:id="rId27"/>
    <p:sldId id="1431" r:id="rId28"/>
    <p:sldId id="1432" r:id="rId29"/>
    <p:sldId id="1433" r:id="rId30"/>
    <p:sldId id="1434" r:id="rId31"/>
    <p:sldId id="1185" r:id="rId32"/>
    <p:sldId id="1186" r:id="rId33"/>
    <p:sldId id="1187" r:id="rId34"/>
    <p:sldId id="1193" r:id="rId35"/>
    <p:sldId id="1449" r:id="rId36"/>
    <p:sldId id="1194" r:id="rId37"/>
    <p:sldId id="1134" r:id="rId38"/>
    <p:sldId id="1419" r:id="rId39"/>
    <p:sldId id="1420" r:id="rId40"/>
    <p:sldId id="1436" r:id="rId41"/>
    <p:sldId id="1135" r:id="rId42"/>
    <p:sldId id="1136" r:id="rId43"/>
    <p:sldId id="1140" r:id="rId44"/>
    <p:sldId id="1437" r:id="rId45"/>
    <p:sldId id="1438" r:id="rId46"/>
    <p:sldId id="1143" r:id="rId47"/>
    <p:sldId id="1441" r:id="rId48"/>
    <p:sldId id="1440" r:id="rId49"/>
    <p:sldId id="1439" r:id="rId50"/>
    <p:sldId id="798" r:id="rId51"/>
    <p:sldId id="874" r:id="rId52"/>
    <p:sldId id="583" r:id="rId53"/>
    <p:sldId id="603" r:id="rId54"/>
    <p:sldId id="1326" r:id="rId55"/>
    <p:sldId id="1329" r:id="rId56"/>
    <p:sldId id="1331" r:id="rId57"/>
    <p:sldId id="1392" r:id="rId58"/>
    <p:sldId id="843" r:id="rId59"/>
    <p:sldId id="1442" r:id="rId60"/>
    <p:sldId id="1444" r:id="rId61"/>
    <p:sldId id="471" r:id="rId62"/>
    <p:sldId id="470" r:id="rId63"/>
    <p:sldId id="803" r:id="rId64"/>
    <p:sldId id="1445" r:id="rId65"/>
    <p:sldId id="836" r:id="rId66"/>
    <p:sldId id="811" r:id="rId67"/>
    <p:sldId id="272" r:id="rId68"/>
    <p:sldId id="273" r:id="rId69"/>
    <p:sldId id="274" r:id="rId70"/>
    <p:sldId id="275" r:id="rId71"/>
    <p:sldId id="276" r:id="rId72"/>
    <p:sldId id="277" r:id="rId73"/>
    <p:sldId id="278" r:id="rId74"/>
    <p:sldId id="281" r:id="rId75"/>
    <p:sldId id="282" r:id="rId76"/>
    <p:sldId id="315" r:id="rId77"/>
    <p:sldId id="318" r:id="rId78"/>
    <p:sldId id="319" r:id="rId79"/>
    <p:sldId id="320" r:id="rId80"/>
    <p:sldId id="325" r:id="rId81"/>
    <p:sldId id="329" r:id="rId82"/>
    <p:sldId id="1448" r:id="rId83"/>
  </p:sldIdLst>
  <p:sldSz cx="9144000" cy="6858000" type="screen4x3"/>
  <p:notesSz cx="6797675" cy="9928225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Introduction" id="{AB403074-47E9-724F-B1C4-BC76700D9083}">
          <p14:sldIdLst>
            <p14:sldId id="696"/>
            <p14:sldId id="464"/>
          </p14:sldIdLst>
        </p14:section>
        <p14:section name="Statistical inference" id="{51FB9396-F3F0-2E41-A342-6609E04ABE9E}">
          <p14:sldIdLst>
            <p14:sldId id="519"/>
            <p14:sldId id="702"/>
            <p14:sldId id="706"/>
            <p14:sldId id="719"/>
            <p14:sldId id="725"/>
            <p14:sldId id="1068"/>
            <p14:sldId id="723"/>
            <p14:sldId id="727"/>
            <p14:sldId id="726"/>
            <p14:sldId id="724"/>
            <p14:sldId id="731"/>
            <p14:sldId id="1071"/>
          </p14:sldIdLst>
        </p14:section>
        <p14:section name="NHST" id="{6613726D-F59E-1344-905A-77AE80E4E12E}">
          <p14:sldIdLst>
            <p14:sldId id="840"/>
            <p14:sldId id="1076"/>
            <p14:sldId id="1081"/>
            <p14:sldId id="1080"/>
            <p14:sldId id="1083"/>
            <p14:sldId id="1095"/>
            <p14:sldId id="1096"/>
            <p14:sldId id="1079"/>
            <p14:sldId id="1094"/>
            <p14:sldId id="1075"/>
          </p14:sldIdLst>
        </p14:section>
        <p14:section name="Modelling data" id="{2B9559F4-0621-EA43-8776-05C536DC0BC7}">
          <p14:sldIdLst>
            <p14:sldId id="841"/>
            <p14:sldId id="1430"/>
            <p14:sldId id="1431"/>
            <p14:sldId id="1432"/>
            <p14:sldId id="1433"/>
            <p14:sldId id="1434"/>
            <p14:sldId id="1185"/>
            <p14:sldId id="1186"/>
            <p14:sldId id="1187"/>
            <p14:sldId id="1193"/>
            <p14:sldId id="1449"/>
            <p14:sldId id="1194"/>
            <p14:sldId id="1134"/>
            <p14:sldId id="1419"/>
            <p14:sldId id="1420"/>
            <p14:sldId id="1436"/>
            <p14:sldId id="1135"/>
            <p14:sldId id="1136"/>
            <p14:sldId id="1140"/>
            <p14:sldId id="1437"/>
            <p14:sldId id="1438"/>
            <p14:sldId id="1143"/>
            <p14:sldId id="1441"/>
            <p14:sldId id="1440"/>
            <p14:sldId id="1439"/>
            <p14:sldId id="798"/>
            <p14:sldId id="874"/>
            <p14:sldId id="583"/>
            <p14:sldId id="603"/>
            <p14:sldId id="1326"/>
            <p14:sldId id="1329"/>
            <p14:sldId id="1331"/>
            <p14:sldId id="1392"/>
          </p14:sldIdLst>
        </p14:section>
        <p14:section name="Extending the linear model" id="{464884EF-C563-864A-80BB-AAEB2C71FE04}">
          <p14:sldIdLst>
            <p14:sldId id="843"/>
            <p14:sldId id="1442"/>
            <p14:sldId id="1444"/>
            <p14:sldId id="471"/>
            <p14:sldId id="470"/>
            <p14:sldId id="803"/>
            <p14:sldId id="1445"/>
            <p14:sldId id="836"/>
            <p14:sldId id="811"/>
            <p14:sldId id="272"/>
            <p14:sldId id="273"/>
            <p14:sldId id="274"/>
            <p14:sldId id="275"/>
            <p14:sldId id="276"/>
            <p14:sldId id="277"/>
            <p14:sldId id="278"/>
            <p14:sldId id="281"/>
            <p14:sldId id="282"/>
            <p14:sldId id="315"/>
            <p14:sldId id="318"/>
            <p14:sldId id="319"/>
            <p14:sldId id="320"/>
            <p14:sldId id="325"/>
            <p14:sldId id="329"/>
          </p14:sldIdLst>
        </p14:section>
        <p14:section name="Summary" id="{F25F898D-DED0-4325-9F2F-46DB6FEE71E8}">
          <p14:sldIdLst>
            <p14:sldId id="14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F"/>
    <a:srgbClr val="EA7125"/>
    <a:srgbClr val="FFFFFF"/>
    <a:srgbClr val="DDDDDD"/>
    <a:srgbClr val="FF3C00"/>
    <a:srgbClr val="FFFF00"/>
    <a:srgbClr val="267300"/>
    <a:srgbClr val="268700"/>
    <a:srgbClr val="FFE600"/>
    <a:srgbClr val="FF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8" autoAdjust="0"/>
    <p:restoredTop sz="78401" autoAdjust="0"/>
  </p:normalViewPr>
  <p:slideViewPr>
    <p:cSldViewPr snapToObjects="1">
      <p:cViewPr varScale="1">
        <p:scale>
          <a:sx n="89" d="100"/>
          <a:sy n="89" d="100"/>
        </p:scale>
        <p:origin x="219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1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77" d="100"/>
          <a:sy n="77" d="100"/>
        </p:scale>
        <p:origin x="3228" y="8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63AA5FB3-4351-4085-AA63-BE6A6B385718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7028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33475" y="4716463"/>
            <a:ext cx="45148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7091D1AB-24F6-48F0-A15B-00F40EB78CC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36972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B26FF2-21A4-4D45-8B69-E1FBC758DB49}" type="slidenum">
              <a:rPr lang="en-GB" smtClean="0">
                <a:cs typeface="Arial" charset="0"/>
              </a:rPr>
              <a:pPr/>
              <a:t>1</a:t>
            </a:fld>
            <a:endParaRPr lang="en-GB">
              <a:cs typeface="Arial" charset="0"/>
            </a:endParaRPr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928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4193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5339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Probability of observing these data (this test statistic) </a:t>
            </a:r>
            <a:r>
              <a:rPr lang="en-GB" b="1" dirty="0"/>
              <a:t>or more extreme</a:t>
            </a:r>
            <a:r>
              <a:rPr lang="en-GB" b="0" i="0" dirty="0"/>
              <a:t>, if the null is true</a:t>
            </a:r>
            <a:endParaRPr lang="en-GB" dirty="0"/>
          </a:p>
          <a:p>
            <a:endParaRPr lang="en-GB" dirty="0"/>
          </a:p>
          <a:p>
            <a:r>
              <a:rPr lang="en-GB" dirty="0"/>
              <a:t>Property of the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If you ran the experiment again, the p-value would not be identical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228600" indent="0">
              <a:buFont typeface="Arial" panose="020B0604020202020204" pitchFamily="34" charset="0"/>
              <a:buNone/>
            </a:pPr>
            <a:r>
              <a:rPr lang="en-GB" dirty="0"/>
              <a:t>Not equal to probability of null</a:t>
            </a:r>
          </a:p>
          <a:p>
            <a:pPr marL="400050" indent="-171450">
              <a:buFont typeface="Arial" panose="020B0604020202020204" pitchFamily="34" charset="0"/>
              <a:buChar char="•"/>
            </a:pPr>
            <a:r>
              <a:rPr lang="en-GB" dirty="0"/>
              <a:t>It’s about the data, not the hypothesis</a:t>
            </a:r>
          </a:p>
          <a:p>
            <a:pPr marL="4000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228600" indent="0">
              <a:buFont typeface="Arial" panose="020B0604020202020204" pitchFamily="34" charset="0"/>
              <a:buNone/>
            </a:pPr>
            <a:r>
              <a:rPr lang="en-GB" dirty="0"/>
              <a:t>Cannot provide proof</a:t>
            </a:r>
          </a:p>
          <a:p>
            <a:pPr marL="400050" indent="-171450">
              <a:buFont typeface="Arial" panose="020B0604020202020204" pitchFamily="34" charset="0"/>
              <a:buChar char="•"/>
            </a:pPr>
            <a:r>
              <a:rPr lang="en-GB" dirty="0"/>
              <a:t>P-value is evidence, but can never prove anything</a:t>
            </a:r>
          </a:p>
          <a:p>
            <a:pPr marL="400050" indent="-171450">
              <a:buFont typeface="Arial" panose="020B0604020202020204" pitchFamily="34" charset="0"/>
              <a:buChar char="•"/>
            </a:pPr>
            <a:r>
              <a:rPr lang="en-GB" dirty="0"/>
              <a:t>Because it is probabilistic</a:t>
            </a:r>
          </a:p>
          <a:p>
            <a:pPr marL="4000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228600" indent="0">
              <a:buFont typeface="Arial" panose="020B0604020202020204" pitchFamily="34" charset="0"/>
              <a:buNone/>
            </a:pPr>
            <a:r>
              <a:rPr lang="en-GB" dirty="0"/>
              <a:t>More on the ways that it can be wrong in CS6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6273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 = an function that describes the pattern/trend in the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5854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1401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model is perfect – always some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620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call those errors residuals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4072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2071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0771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4206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Measure some information about our sample</a:t>
            </a:r>
          </a:p>
          <a:p>
            <a:r>
              <a:rPr lang="en-GB" dirty="0"/>
              <a:t>And use this to make some inference about what’s going on in the entire population</a:t>
            </a:r>
          </a:p>
          <a:p>
            <a:endParaRPr lang="en-GB" dirty="0"/>
          </a:p>
          <a:p>
            <a:r>
              <a:rPr lang="en-GB" dirty="0"/>
              <a:t>This is a very abstract &amp; difficult idea right now, so we need some framework for making this 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6977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That’s exactly what we’re doing here</a:t>
            </a:r>
          </a:p>
          <a:p>
            <a:r>
              <a:rPr lang="en-GB" dirty="0"/>
              <a:t>On the left: split the model + error apart from each other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3415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ED7CD-6C9D-B100-95D9-C75F2C42F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9660DE-62EC-1799-C79D-8E2DACB6BB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F1263F-6805-EB51-CD88-0AAF07041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That’s exactly what we’re doing here</a:t>
            </a:r>
          </a:p>
          <a:p>
            <a:r>
              <a:rPr lang="en-GB" dirty="0"/>
              <a:t>On the left: split the model + error apart from each other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ACE92-5822-C7AE-DDE1-5AB489B8EA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0667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694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00180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5854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30888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>
          <a:extLst>
            <a:ext uri="{FF2B5EF4-FFF2-40B4-BE49-F238E27FC236}">
              <a16:creationId xmlns:a16="http://schemas.microsoft.com/office/drawing/2014/main" id="{5F287840-E2EA-28A2-214E-25B141C4A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>
            <a:extLst>
              <a:ext uri="{FF2B5EF4-FFF2-40B4-BE49-F238E27FC236}">
                <a16:creationId xmlns:a16="http://schemas.microsoft.com/office/drawing/2014/main" id="{02F66817-47AA-AAB9-2E40-0EAC5DFE37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:notes">
            <a:extLst>
              <a:ext uri="{FF2B5EF4-FFF2-40B4-BE49-F238E27FC236}">
                <a16:creationId xmlns:a16="http://schemas.microsoft.com/office/drawing/2014/main" id="{A9E20282-30DA-DF7A-5143-A1005BED91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0018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0720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4280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7273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are that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46737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21F25478-065E-6ABD-6BD5-347B5928F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:notes">
            <a:extLst>
              <a:ext uri="{FF2B5EF4-FFF2-40B4-BE49-F238E27FC236}">
                <a16:creationId xmlns:a16="http://schemas.microsoft.com/office/drawing/2014/main" id="{291D6415-9AF9-9D98-F253-A8C28C30F3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8:notes">
            <a:extLst>
              <a:ext uri="{FF2B5EF4-FFF2-40B4-BE49-F238E27FC236}">
                <a16:creationId xmlns:a16="http://schemas.microsoft.com/office/drawing/2014/main" id="{830ECC4A-F356-0BB7-F2F9-9F71C2FA7E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24978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96BE7EEC-168F-2560-23F3-18609C63D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:notes">
            <a:extLst>
              <a:ext uri="{FF2B5EF4-FFF2-40B4-BE49-F238E27FC236}">
                <a16:creationId xmlns:a16="http://schemas.microsoft.com/office/drawing/2014/main" id="{0D032B29-0153-3862-BCC1-54F7C2A2C7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8:notes">
            <a:extLst>
              <a:ext uri="{FF2B5EF4-FFF2-40B4-BE49-F238E27FC236}">
                <a16:creationId xmlns:a16="http://schemas.microsoft.com/office/drawing/2014/main" id="{F08A94C1-526E-1135-462B-68830D1278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1353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90FA9181-46E6-B07C-040E-A39EC8793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:notes">
            <a:extLst>
              <a:ext uri="{FF2B5EF4-FFF2-40B4-BE49-F238E27FC236}">
                <a16:creationId xmlns:a16="http://schemas.microsoft.com/office/drawing/2014/main" id="{9F88C36B-317D-7B3F-6D31-48091D80B6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8:notes">
            <a:extLst>
              <a:ext uri="{FF2B5EF4-FFF2-40B4-BE49-F238E27FC236}">
                <a16:creationId xmlns:a16="http://schemas.microsoft.com/office/drawing/2014/main" id="{2066ACFC-8DD3-3BBA-3C47-C95A18C9D1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90011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D76822E2-85C1-01C7-AAA5-0EE15CAEE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:notes">
            <a:extLst>
              <a:ext uri="{FF2B5EF4-FFF2-40B4-BE49-F238E27FC236}">
                <a16:creationId xmlns:a16="http://schemas.microsoft.com/office/drawing/2014/main" id="{B57A2A3F-3921-1E08-67D8-F1825E69D0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8:notes">
            <a:extLst>
              <a:ext uri="{FF2B5EF4-FFF2-40B4-BE49-F238E27FC236}">
                <a16:creationId xmlns:a16="http://schemas.microsoft.com/office/drawing/2014/main" id="{B9F824C6-FA1D-A348-22F8-3E20301E4A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16966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Error/residuals – an </a:t>
            </a:r>
            <a:r>
              <a:rPr lang="en-US" u="sng" dirty="0"/>
              <a:t>estimate</a:t>
            </a:r>
            <a:r>
              <a:rPr lang="en-US" dirty="0"/>
              <a:t> of the difference between the model and the true population value(s)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/>
              <a:t>Visualising</a:t>
            </a:r>
            <a:r>
              <a:rPr lang="en-US" dirty="0"/>
              <a:t> this on the next slide as a reminder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03502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5A319-5A46-8BFE-09B1-2B66B30E1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0FEC05-4E27-159B-59CF-97DCCB0A3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E8FD90-AD9E-2EB7-A6D4-6F155095E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takeaway from this slide: the linear model makes quite a few assumptions, and it’s easy to imagine situations where they don’t hold up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2F9B9-4EE8-F815-88E1-2E0C3B7B3B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56535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41584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Is the identity variable doing anything useful at all?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32811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4" name="Google Shape;284;p18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Minimising errors, getting close to your data; but also penalised for loads of predictor variables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/>
              <a:t>Baked in: we want the model that has fewest terms, while explaining the data well; don’t want redundant or low-explanatory factors</a:t>
            </a:r>
            <a:endParaRPr/>
          </a:p>
        </p:txBody>
      </p:sp>
      <p:sp>
        <p:nvSpPr>
          <p:cNvPr id="285" name="Google Shape;285;p18:notes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54796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4" name="Google Shape;284;p18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There’s also a Bayesian version that works very similarly</a:t>
            </a:r>
            <a:endParaRPr dirty="0"/>
          </a:p>
        </p:txBody>
      </p:sp>
      <p:sp>
        <p:nvSpPr>
          <p:cNvPr id="285" name="Google Shape;285;p18:notes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4274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Instead of thinking about an entire globe of humans, we can abstract away to a nice simple 2D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60362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D30B9-B521-BE52-DCDC-4A8B3F179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C6354A-69FC-069B-DCA5-77CD8DD491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08839-83C6-CC22-534E-C2D37C4AC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6DDC5-59D5-D7E8-3420-A71C2E126C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91339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B1353-7946-F05F-66D9-F908F101D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72792E-1EAF-2596-BF46-1AC6EA9B8E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1765C9-40D7-19DB-1784-90954E931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E492B-2218-4A9A-6714-53B7E0E75F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60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80255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2032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925A0-0B5D-BDFC-5A9D-E11028BF9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7CC096-88C3-2C4D-75C5-032564515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76CF56-5C90-9EA8-5CA9-11DB84222E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81A52-5881-7F29-F59B-EFA36D9103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64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16553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you an example of how you can bring forward your knowledge of linear models into a more complicated set of models: GLMs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65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7146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66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14108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graph is a distribution function, specifically for the human height variable</a:t>
            </a:r>
          </a:p>
          <a:p>
            <a:endParaRPr lang="en-GB" dirty="0"/>
          </a:p>
          <a:p>
            <a:r>
              <a:rPr lang="en-GB" dirty="0"/>
              <a:t>It tells us everything we need to know about the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75871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6" name="Google Shape;316;p27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GB"/>
              <a:t>Where success = whatever you’ve coded as “1” (versus “0”) in your binary variable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GB"/>
              <a:t>Could also think of P(success) as – the proportion of times that you would expect to see someone with a blood glucose of 150, testing positive for diabetes</a:t>
            </a:r>
            <a:endParaRPr/>
          </a:p>
        </p:txBody>
      </p:sp>
      <p:sp>
        <p:nvSpPr>
          <p:cNvPr id="317" name="Google Shape;317;p27:notes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75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87" name="Google Shape;687;p60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8" name="Google Shape;688;p60:notes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3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4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5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70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63423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74:notes"/>
          <p:cNvSpPr txBox="1">
            <a:spLocks noGrp="1"/>
          </p:cNvSpPr>
          <p:nvPr>
            <p:ph type="body" idx="1"/>
          </p:nvPr>
        </p:nvSpPr>
        <p:spPr>
          <a:xfrm>
            <a:off x="1133475" y="4716463"/>
            <a:ext cx="4514850" cy="4467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also abstract away from thinking about a room full of people, to a set of data points</a:t>
            </a:r>
          </a:p>
          <a:p>
            <a:endParaRPr lang="en-GB" dirty="0"/>
          </a:p>
          <a:p>
            <a:r>
              <a:rPr lang="en-GB" dirty="0"/>
              <a:t>Each dot representing a different person’s height</a:t>
            </a:r>
          </a:p>
          <a:p>
            <a:endParaRPr lang="en-GB" dirty="0"/>
          </a:p>
          <a:p>
            <a:r>
              <a:rPr lang="en-GB" dirty="0"/>
              <a:t>And the idea is that this sample has been </a:t>
            </a:r>
            <a:r>
              <a:rPr lang="en-GB" b="1" dirty="0"/>
              <a:t>drawn from </a:t>
            </a:r>
            <a:r>
              <a:rPr lang="en-GB" b="0" dirty="0"/>
              <a:t>this distribution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The distribution is the set of possible heights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From which we’ve pulled these 10 example heights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0" dirty="0"/>
              <a:t>So the sample belongs to, or comes from, that population distribution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5777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Now, instead of making inferences from a room of people to an entire globe…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1624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… we make inferences from the sample, to the distribution that we drew that sample from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GB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5197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0" y="5365750"/>
            <a:ext cx="9140825" cy="665163"/>
          </a:xfrm>
          <a:prstGeom prst="rect">
            <a:avLst/>
          </a:prstGeom>
          <a:solidFill>
            <a:srgbClr val="003E72"/>
          </a:solidFill>
          <a:ln w="127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cs typeface="+mn-cs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0" y="6030913"/>
            <a:ext cx="9140825" cy="173037"/>
          </a:xfrm>
          <a:prstGeom prst="rect">
            <a:avLst/>
          </a:prstGeom>
          <a:solidFill>
            <a:srgbClr val="6AADE4"/>
          </a:solidFill>
          <a:ln w="127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cs typeface="+mn-cs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2016125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2774950"/>
            <a:ext cx="8374063" cy="53975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5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08F0ED0-70FD-4BCE-966F-358F104CE5B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DB6FB2-8A2A-424D-B37C-7D6F8645255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36A38E-C2DE-4526-AA81-84FCFC48F7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3FC0C4-D681-4CE5-B41E-BCE48B80373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717E7F-5007-4559-A9EA-6621C16865F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0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708150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4A50D-3EE8-4C4C-AEDA-A3757F6A4A7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CDCC55-62A8-437E-9110-6ECF98C371C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FE7C6-874C-4E62-8759-08C2AB2543B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9A2AD-6C2E-4173-9A22-E291720E089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2DD1E0-A3DA-46A7-B4BF-E49C95E6EDB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9AB8BA-5752-4744-A41B-50230AE2F0E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5" y="1708150"/>
            <a:ext cx="8374063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0"/>
            <a:ext cx="900112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  <a:cs typeface="+mn-cs"/>
              </a:defRPr>
            </a:lvl1pPr>
          </a:lstStyle>
          <a:p>
            <a:pPr>
              <a:defRPr/>
            </a:pPr>
            <a:fld id="{538E2CDC-1426-42D5-A328-40ED0E0B2EB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7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66700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2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500" indent="-26828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63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5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7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6.jpe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1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4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0.png"/><Relationship Id="rId5" Type="http://schemas.openxmlformats.org/officeDocument/2006/relationships/image" Target="../media/image6.png"/><Relationship Id="rId10" Type="http://schemas.openxmlformats.org/officeDocument/2006/relationships/image" Target="../media/image50.png"/><Relationship Id="rId4" Type="http://schemas.openxmlformats.org/officeDocument/2006/relationships/image" Target="../media/image5.png"/><Relationship Id="rId9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XepXtl9YKwc&amp;ab_channel=StatQuestwithJoshStarmer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hyperlink" Target="https://www.youtube.com/watch?v=XepXtl9YKwc&amp;ab_channel=StatQuestwithJoshStarmer" TargetMode="External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hyperlink" Target="https://www.youtube.com/watch?v=XepXtl9YKwc&amp;ab_channel=StatQuestwithJoshStarmer" TargetMode="External"/><Relationship Id="rId4" Type="http://schemas.openxmlformats.org/officeDocument/2006/relationships/image" Target="../media/image8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youtube.com/watch?v=XepXtl9YKwc&amp;ab_channel=StatQuestwithJoshStarmer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E036465C-945F-44BE-994D-AFC5D4629323}" type="slidenum">
              <a:rPr lang="en-GB" smtClean="0">
                <a:cs typeface="Arial" charset="0"/>
              </a:rPr>
              <a:pPr/>
              <a:t>1</a:t>
            </a:fld>
            <a:endParaRPr lang="en-GB">
              <a:cs typeface="Arial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22D2681-16A5-D742-B500-FECAB1CC6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9" y="2060645"/>
            <a:ext cx="7560840" cy="576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500" kern="0" dirty="0"/>
              <a:t>Statistical modelling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3EBAEC8-8C01-B24B-91FF-09127DEA6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7" y="2780928"/>
            <a:ext cx="7179321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75000"/>
              </a:spcAft>
              <a:buFontTx/>
              <a:buNone/>
              <a:defRPr sz="1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38163" indent="-266700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809625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079500" indent="-268288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350963" indent="-269875" algn="l" rtl="0" eaLnBrk="0" fontAlgn="base" hangingPunct="0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18081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2653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27225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179763" indent="-269875" algn="l" rtl="0" fontAlgn="base">
              <a:spcBef>
                <a:spcPct val="0"/>
              </a:spcBef>
              <a:spcAft>
                <a:spcPct val="7500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kern="0" dirty="0"/>
              <a:t>NST Part II BBS Bioinformatics 2024-25</a:t>
            </a:r>
          </a:p>
          <a:p>
            <a:pPr eaLnBrk="1" hangingPunct="1"/>
            <a:endParaRPr lang="en-US" kern="0" dirty="0"/>
          </a:p>
          <a:p>
            <a:pPr eaLnBrk="1" hangingPunct="1"/>
            <a:endParaRPr lang="en-US" kern="0" dirty="0"/>
          </a:p>
          <a:p>
            <a:pPr eaLnBrk="1" hangingPunct="1"/>
            <a:endParaRPr lang="en-US" kern="0" dirty="0"/>
          </a:p>
          <a:p>
            <a:pPr eaLnBrk="1" hangingPunct="1"/>
            <a:r>
              <a:rPr lang="en-US" kern="0" dirty="0"/>
              <a:t>Dr. Vicki Hodgson</a:t>
            </a:r>
          </a:p>
        </p:txBody>
      </p:sp>
    </p:spTree>
    <p:extLst>
      <p:ext uri="{BB962C8B-B14F-4D97-AF65-F5344CB8AC3E}">
        <p14:creationId xmlns:p14="http://schemas.microsoft.com/office/powerpoint/2010/main" val="900782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inference</a:t>
            </a:r>
            <a:r>
              <a:rPr lang="en-GB"/>
              <a:t>: simplifying </a:t>
            </a:r>
            <a:r>
              <a:rPr lang="en-GB" dirty="0"/>
              <a:t>framework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 bwMode="auto">
          <a:xfrm>
            <a:off x="7862888" y="6451600"/>
            <a:ext cx="900112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3B84A50D-3EE8-4C4C-AEDA-A3757F6A4A77}" type="slidenum">
              <a:rPr lang="en-GB" smtClean="0">
                <a:solidFill>
                  <a:schemeClr val="bg1"/>
                </a:solidFill>
              </a:rPr>
              <a:pPr>
                <a:defRPr/>
              </a:pPr>
              <a:t>10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3518" y="1772816"/>
            <a:ext cx="2160000" cy="144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C20CA485-7C5A-4BA2-A33A-32D4E72DAA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3518" y="4465794"/>
            <a:ext cx="2160000" cy="12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F4CBC7-3B12-0792-B7D5-38098D430F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3920" y="4014688"/>
            <a:ext cx="3245340" cy="2006600"/>
          </a:xfrm>
          <a:prstGeom prst="rect">
            <a:avLst/>
          </a:prstGeom>
        </p:spPr>
      </p:pic>
      <p:sp>
        <p:nvSpPr>
          <p:cNvPr id="6" name="Right Arrow 12">
            <a:extLst>
              <a:ext uri="{FF2B5EF4-FFF2-40B4-BE49-F238E27FC236}">
                <a16:creationId xmlns:a16="http://schemas.microsoft.com/office/drawing/2014/main" id="{1012E1B2-64B9-E13D-D26E-8291898BD8C1}"/>
              </a:ext>
            </a:extLst>
          </p:cNvPr>
          <p:cNvSpPr/>
          <p:nvPr/>
        </p:nvSpPr>
        <p:spPr>
          <a:xfrm flipH="1">
            <a:off x="4088116" y="2061757"/>
            <a:ext cx="1843177" cy="864096"/>
          </a:xfrm>
          <a:prstGeom prst="rightArrow">
            <a:avLst/>
          </a:prstGeom>
          <a:solidFill>
            <a:srgbClr val="007EE6"/>
          </a:solidFill>
          <a:ln>
            <a:solidFill>
              <a:srgbClr val="0072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Abstraction</a:t>
            </a:r>
          </a:p>
        </p:txBody>
      </p:sp>
      <p:sp>
        <p:nvSpPr>
          <p:cNvPr id="7" name="Right Arrow 12">
            <a:extLst>
              <a:ext uri="{FF2B5EF4-FFF2-40B4-BE49-F238E27FC236}">
                <a16:creationId xmlns:a16="http://schemas.microsoft.com/office/drawing/2014/main" id="{AFA6FB1A-34D6-2510-CB0D-46E99CF25D0E}"/>
              </a:ext>
            </a:extLst>
          </p:cNvPr>
          <p:cNvSpPr/>
          <p:nvPr/>
        </p:nvSpPr>
        <p:spPr>
          <a:xfrm flipH="1">
            <a:off x="4088115" y="4641246"/>
            <a:ext cx="1843177" cy="864096"/>
          </a:xfrm>
          <a:prstGeom prst="rightArrow">
            <a:avLst/>
          </a:prstGeom>
          <a:solidFill>
            <a:srgbClr val="007EE6"/>
          </a:solidFill>
          <a:ln>
            <a:solidFill>
              <a:srgbClr val="0072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Abstraction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7CBFB-9194-2F08-EB48-8DB4D0E76E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62518" y="1581862"/>
            <a:ext cx="3635603" cy="224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40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inference</a:t>
            </a:r>
            <a:r>
              <a:rPr lang="en-GB"/>
              <a:t>: simplifying </a:t>
            </a:r>
            <a:r>
              <a:rPr lang="en-GB" dirty="0"/>
              <a:t>framework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 bwMode="auto">
          <a:xfrm>
            <a:off x="7862888" y="6451600"/>
            <a:ext cx="900112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3B84A50D-3EE8-4C4C-AEDA-A3757F6A4A77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3518" y="1772816"/>
            <a:ext cx="2160000" cy="144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C20CA485-7C5A-4BA2-A33A-32D4E72DAA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3518" y="4465794"/>
            <a:ext cx="2160000" cy="12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E419E3-17A0-2B0E-9CEE-B21F77A45B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3920" y="4014688"/>
            <a:ext cx="3245340" cy="2006600"/>
          </a:xfrm>
          <a:prstGeom prst="rect">
            <a:avLst/>
          </a:prstGeom>
        </p:spPr>
      </p:pic>
      <p:sp>
        <p:nvSpPr>
          <p:cNvPr id="7" name="Right Arrow 12">
            <a:extLst>
              <a:ext uri="{FF2B5EF4-FFF2-40B4-BE49-F238E27FC236}">
                <a16:creationId xmlns:a16="http://schemas.microsoft.com/office/drawing/2014/main" id="{BD9D34EB-7C6B-BA7C-C87B-7F4693E5A70D}"/>
              </a:ext>
            </a:extLst>
          </p:cNvPr>
          <p:cNvSpPr/>
          <p:nvPr/>
        </p:nvSpPr>
        <p:spPr>
          <a:xfrm flipH="1">
            <a:off x="4088116" y="2061757"/>
            <a:ext cx="1843177" cy="864096"/>
          </a:xfrm>
          <a:prstGeom prst="rightArrow">
            <a:avLst/>
          </a:prstGeom>
          <a:solidFill>
            <a:srgbClr val="007EE6"/>
          </a:solidFill>
          <a:ln>
            <a:solidFill>
              <a:srgbClr val="0072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Abstraction</a:t>
            </a:r>
          </a:p>
        </p:txBody>
      </p:sp>
      <p:sp>
        <p:nvSpPr>
          <p:cNvPr id="8" name="Right Arrow 12">
            <a:extLst>
              <a:ext uri="{FF2B5EF4-FFF2-40B4-BE49-F238E27FC236}">
                <a16:creationId xmlns:a16="http://schemas.microsoft.com/office/drawing/2014/main" id="{13B9D7E3-3D2B-A7B7-3395-E5ACE7B8AA33}"/>
              </a:ext>
            </a:extLst>
          </p:cNvPr>
          <p:cNvSpPr/>
          <p:nvPr/>
        </p:nvSpPr>
        <p:spPr>
          <a:xfrm flipH="1">
            <a:off x="4088115" y="4641246"/>
            <a:ext cx="1843177" cy="864096"/>
          </a:xfrm>
          <a:prstGeom prst="rightArrow">
            <a:avLst/>
          </a:prstGeom>
          <a:solidFill>
            <a:srgbClr val="007EE6"/>
          </a:solidFill>
          <a:ln>
            <a:solidFill>
              <a:srgbClr val="0072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Abstraction</a:t>
            </a:r>
          </a:p>
        </p:txBody>
      </p:sp>
      <p:sp>
        <p:nvSpPr>
          <p:cNvPr id="10" name="Right Arrow 12">
            <a:extLst>
              <a:ext uri="{FF2B5EF4-FFF2-40B4-BE49-F238E27FC236}">
                <a16:creationId xmlns:a16="http://schemas.microsoft.com/office/drawing/2014/main" id="{534595E8-7064-3910-0FB6-1AC9BE6DC8F6}"/>
              </a:ext>
            </a:extLst>
          </p:cNvPr>
          <p:cNvSpPr/>
          <p:nvPr/>
        </p:nvSpPr>
        <p:spPr>
          <a:xfrm rot="16200000">
            <a:off x="6791930" y="3287609"/>
            <a:ext cx="1843177" cy="864096"/>
          </a:xfrm>
          <a:prstGeom prst="rightArrow">
            <a:avLst/>
          </a:prstGeom>
          <a:solidFill>
            <a:srgbClr val="EF9157"/>
          </a:solidFill>
          <a:ln>
            <a:solidFill>
              <a:srgbClr val="EA71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083D8-316E-5BB2-4653-D51D501F13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62518" y="1581862"/>
            <a:ext cx="3635603" cy="224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57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5ABC9D-BF63-61DD-E88B-A36577A251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2518" y="1581862"/>
            <a:ext cx="3635603" cy="2247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1878AE-E8F0-6D5E-3106-178DC7E0AC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3920" y="4014688"/>
            <a:ext cx="3245340" cy="200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inference</a:t>
            </a:r>
            <a:r>
              <a:rPr lang="en-GB"/>
              <a:t>: simplifying </a:t>
            </a:r>
            <a:r>
              <a:rPr lang="en-GB" dirty="0"/>
              <a:t>framework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 bwMode="auto">
          <a:xfrm>
            <a:off x="7862888" y="6451600"/>
            <a:ext cx="900112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3B84A50D-3EE8-4C4C-AEDA-A3757F6A4A77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3518" y="1772816"/>
            <a:ext cx="2160000" cy="144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C20CA485-7C5A-4BA2-A33A-32D4E72DAA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3518" y="4465794"/>
            <a:ext cx="2160000" cy="12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Arrow 12">
            <a:extLst>
              <a:ext uri="{FF2B5EF4-FFF2-40B4-BE49-F238E27FC236}">
                <a16:creationId xmlns:a16="http://schemas.microsoft.com/office/drawing/2014/main" id="{962F2318-799B-E55E-286F-C43CF12C2D14}"/>
              </a:ext>
            </a:extLst>
          </p:cNvPr>
          <p:cNvSpPr/>
          <p:nvPr/>
        </p:nvSpPr>
        <p:spPr>
          <a:xfrm flipH="1">
            <a:off x="4088116" y="2061757"/>
            <a:ext cx="1843177" cy="864096"/>
          </a:xfrm>
          <a:prstGeom prst="rightArrow">
            <a:avLst/>
          </a:prstGeom>
          <a:solidFill>
            <a:srgbClr val="007EE6"/>
          </a:solidFill>
          <a:ln>
            <a:solidFill>
              <a:srgbClr val="0072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Abstraction</a:t>
            </a:r>
          </a:p>
        </p:txBody>
      </p:sp>
      <p:sp>
        <p:nvSpPr>
          <p:cNvPr id="10" name="Right Arrow 12">
            <a:extLst>
              <a:ext uri="{FF2B5EF4-FFF2-40B4-BE49-F238E27FC236}">
                <a16:creationId xmlns:a16="http://schemas.microsoft.com/office/drawing/2014/main" id="{8267E6FA-09F8-D353-8FA4-E9A42620D15E}"/>
              </a:ext>
            </a:extLst>
          </p:cNvPr>
          <p:cNvSpPr/>
          <p:nvPr/>
        </p:nvSpPr>
        <p:spPr>
          <a:xfrm flipH="1">
            <a:off x="4088115" y="4641246"/>
            <a:ext cx="1843177" cy="864096"/>
          </a:xfrm>
          <a:prstGeom prst="rightArrow">
            <a:avLst/>
          </a:prstGeom>
          <a:solidFill>
            <a:srgbClr val="007EE6"/>
          </a:solidFill>
          <a:ln>
            <a:solidFill>
              <a:srgbClr val="0072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Abstraction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AE82F55E-5C4C-C265-7D5D-826879F7D8A6}"/>
              </a:ext>
            </a:extLst>
          </p:cNvPr>
          <p:cNvSpPr/>
          <p:nvPr/>
        </p:nvSpPr>
        <p:spPr>
          <a:xfrm rot="16200000">
            <a:off x="6791930" y="3287609"/>
            <a:ext cx="1843177" cy="864096"/>
          </a:xfrm>
          <a:prstGeom prst="rightArrow">
            <a:avLst/>
          </a:prstGeom>
          <a:solidFill>
            <a:srgbClr val="EF9157"/>
          </a:solidFill>
          <a:ln>
            <a:solidFill>
              <a:srgbClr val="EA71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Inference</a:t>
            </a:r>
          </a:p>
        </p:txBody>
      </p:sp>
      <p:sp>
        <p:nvSpPr>
          <p:cNvPr id="16" name="Right Arrow 12">
            <a:extLst>
              <a:ext uri="{FF2B5EF4-FFF2-40B4-BE49-F238E27FC236}">
                <a16:creationId xmlns:a16="http://schemas.microsoft.com/office/drawing/2014/main" id="{3442D9F9-FBEF-2F6F-2A9A-EAA2E401AEF2}"/>
              </a:ext>
            </a:extLst>
          </p:cNvPr>
          <p:cNvSpPr/>
          <p:nvPr/>
        </p:nvSpPr>
        <p:spPr>
          <a:xfrm rot="16200000">
            <a:off x="1158730" y="3287609"/>
            <a:ext cx="1843177" cy="864096"/>
          </a:xfrm>
          <a:prstGeom prst="rightArrow">
            <a:avLst/>
          </a:prstGeom>
          <a:solidFill>
            <a:srgbClr val="EF9157"/>
          </a:solidFill>
          <a:ln>
            <a:solidFill>
              <a:srgbClr val="EA71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4236229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height distribution&#10;&#10;Description automatically generated">
            <a:extLst>
              <a:ext uri="{FF2B5EF4-FFF2-40B4-BE49-F238E27FC236}">
                <a16:creationId xmlns:a16="http://schemas.microsoft.com/office/drawing/2014/main" id="{88FAFC3A-B132-5F3C-2DDA-FA5ABE607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252" y="1504800"/>
            <a:ext cx="7397496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 bwMode="auto">
          <a:xfrm>
            <a:off x="7862888" y="6451600"/>
            <a:ext cx="900112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3B84A50D-3EE8-4C4C-AEDA-A3757F6A4A77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17AE9-BE1C-1FF0-F249-9FFC623ADC68}"/>
              </a:ext>
            </a:extLst>
          </p:cNvPr>
          <p:cNvSpPr txBox="1"/>
          <p:nvPr/>
        </p:nvSpPr>
        <p:spPr>
          <a:xfrm>
            <a:off x="5508335" y="1628800"/>
            <a:ext cx="32514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Inference means two things:</a:t>
            </a:r>
          </a:p>
          <a:p>
            <a:endParaRPr lang="en-GB" sz="18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tx1"/>
              </a:buClr>
              <a:buAutoNum type="arabicPeriod"/>
            </a:pPr>
            <a:r>
              <a:rPr lang="en-GB" sz="1800" dirty="0">
                <a:solidFill>
                  <a:schemeClr val="tx1"/>
                </a:solidFill>
              </a:rPr>
              <a:t>Estimating parameters</a:t>
            </a:r>
          </a:p>
          <a:p>
            <a:pPr marL="342900" indent="-342900">
              <a:buClr>
                <a:schemeClr val="tx1"/>
              </a:buClr>
              <a:buAutoNum type="arabicPeriod"/>
            </a:pPr>
            <a:r>
              <a:rPr lang="en-GB" sz="1800" dirty="0">
                <a:solidFill>
                  <a:schemeClr val="tx1"/>
                </a:solidFill>
              </a:rPr>
              <a:t>Testing hypotheses</a:t>
            </a:r>
          </a:p>
        </p:txBody>
      </p:sp>
    </p:spTree>
    <p:extLst>
      <p:ext uri="{BB962C8B-B14F-4D97-AF65-F5344CB8AC3E}">
        <p14:creationId xmlns:p14="http://schemas.microsoft.com/office/powerpoint/2010/main" val="3482962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F53026-1B17-CB3F-A998-92DA19D3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vs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7F2E1-B594-9F9B-1764-73396DFD8F6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71" name="Picture 4">
            <a:extLst>
              <a:ext uri="{FF2B5EF4-FFF2-40B4-BE49-F238E27FC236}">
                <a16:creationId xmlns:a16="http://schemas.microsoft.com/office/drawing/2014/main" id="{3B820EC0-CA49-C54A-497B-F15FFC952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546872" y="1640113"/>
            <a:ext cx="291119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2">
            <a:extLst>
              <a:ext uri="{FF2B5EF4-FFF2-40B4-BE49-F238E27FC236}">
                <a16:creationId xmlns:a16="http://schemas.microsoft.com/office/drawing/2014/main" id="{4A5AA6D9-073F-6BCC-9D22-45A7F8673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" y="1640113"/>
            <a:ext cx="292881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461EAEDA-6BAF-EDFD-D19A-A9A71AC779A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03233" y="3796122"/>
              <a:ext cx="8375651" cy="21616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08825">
                      <a:extLst>
                        <a:ext uri="{9D8B030D-6E8A-4147-A177-3AD203B41FA5}">
                          <a16:colId xmlns:a16="http://schemas.microsoft.com/office/drawing/2014/main" val="650202006"/>
                        </a:ext>
                      </a:extLst>
                    </a:gridCol>
                    <a:gridCol w="1983769">
                      <a:extLst>
                        <a:ext uri="{9D8B030D-6E8A-4147-A177-3AD203B41FA5}">
                          <a16:colId xmlns:a16="http://schemas.microsoft.com/office/drawing/2014/main" val="2560984998"/>
                        </a:ext>
                      </a:extLst>
                    </a:gridCol>
                    <a:gridCol w="3383057">
                      <a:extLst>
                        <a:ext uri="{9D8B030D-6E8A-4147-A177-3AD203B41FA5}">
                          <a16:colId xmlns:a16="http://schemas.microsoft.com/office/drawing/2014/main" val="3243102678"/>
                        </a:ext>
                      </a:extLst>
                    </a:gridCol>
                  </a:tblGrid>
                  <a:tr h="5404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Statistic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Parameter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8062742"/>
                      </a:ext>
                    </a:extLst>
                  </a:tr>
                  <a:tr h="540405">
                    <a:tc>
                      <a:txBody>
                        <a:bodyPr/>
                        <a:lstStyle/>
                        <a:p>
                          <a:pPr marL="285750" indent="-285750">
                            <a:buClr>
                              <a:schemeClr val="tx1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800" dirty="0"/>
                            <a:t>Mean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̅"/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oMath>
                          </a14:m>
                          <a:r>
                            <a:rPr lang="en-GB" sz="1800" dirty="0"/>
                            <a:t>) of sample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Clr>
                              <a:schemeClr val="tx1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800" dirty="0"/>
                            <a:t>Mean (</a:t>
                          </a:r>
                          <a14:m>
                            <m:oMath xmlns:m="http://schemas.openxmlformats.org/officeDocument/2006/math">
                              <m:r>
                                <a:rPr lang="el-GR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GB" sz="1800" dirty="0"/>
                            <a:t>) of population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53740229"/>
                      </a:ext>
                    </a:extLst>
                  </a:tr>
                  <a:tr h="540405">
                    <a:tc>
                      <a:txBody>
                        <a:bodyPr/>
                        <a:lstStyle/>
                        <a:p>
                          <a:pPr marL="285750" indent="-285750">
                            <a:buClr>
                              <a:schemeClr val="tx1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800" dirty="0"/>
                            <a:t>Median (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̃"/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oMath>
                          </a14:m>
                          <a:r>
                            <a:rPr lang="en-GB" sz="1800" dirty="0"/>
                            <a:t>) of sample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Clr>
                              <a:schemeClr val="tx1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800" dirty="0"/>
                            <a:t>Median (m) of population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2706400"/>
                      </a:ext>
                    </a:extLst>
                  </a:tr>
                  <a:tr h="540405">
                    <a:tc>
                      <a:txBody>
                        <a:bodyPr/>
                        <a:lstStyle/>
                        <a:p>
                          <a:pPr marL="285750" indent="-285750">
                            <a:buClr>
                              <a:schemeClr val="tx1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800" dirty="0"/>
                            <a:t>Sample variance (s</a:t>
                          </a:r>
                          <a:r>
                            <a:rPr lang="en-GB" sz="1800" baseline="30000" dirty="0"/>
                            <a:t>2</a:t>
                          </a:r>
                          <a:r>
                            <a:rPr lang="en-GB" sz="1800" dirty="0"/>
                            <a:t>) 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Clr>
                              <a:schemeClr val="tx1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800" dirty="0"/>
                            <a:t>Variance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GB" sz="180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GB" sz="1800" dirty="0"/>
                            <a:t>) of population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52844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4" name="Table 73">
                <a:extLst>
                  <a:ext uri="{FF2B5EF4-FFF2-40B4-BE49-F238E27FC236}">
                    <a16:creationId xmlns:a16="http://schemas.microsoft.com/office/drawing/2014/main" id="{461EAEDA-6BAF-EDFD-D19A-A9A71AC779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42087767"/>
                  </p:ext>
                </p:extLst>
              </p:nvPr>
            </p:nvGraphicFramePr>
            <p:xfrm>
              <a:off x="503233" y="3796122"/>
              <a:ext cx="8375651" cy="21616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08825">
                      <a:extLst>
                        <a:ext uri="{9D8B030D-6E8A-4147-A177-3AD203B41FA5}">
                          <a16:colId xmlns:a16="http://schemas.microsoft.com/office/drawing/2014/main" val="650202006"/>
                        </a:ext>
                      </a:extLst>
                    </a:gridCol>
                    <a:gridCol w="1983769">
                      <a:extLst>
                        <a:ext uri="{9D8B030D-6E8A-4147-A177-3AD203B41FA5}">
                          <a16:colId xmlns:a16="http://schemas.microsoft.com/office/drawing/2014/main" val="2560984998"/>
                        </a:ext>
                      </a:extLst>
                    </a:gridCol>
                    <a:gridCol w="3383057">
                      <a:extLst>
                        <a:ext uri="{9D8B030D-6E8A-4147-A177-3AD203B41FA5}">
                          <a16:colId xmlns:a16="http://schemas.microsoft.com/office/drawing/2014/main" val="3243102678"/>
                        </a:ext>
                      </a:extLst>
                    </a:gridCol>
                  </a:tblGrid>
                  <a:tr h="5404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Statistic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000" b="1" dirty="0"/>
                            <a:t>Parameter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58062742"/>
                      </a:ext>
                    </a:extLst>
                  </a:tr>
                  <a:tr h="5404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104494" r="-17834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47748" t="-104494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3740229"/>
                      </a:ext>
                    </a:extLst>
                  </a:tr>
                  <a:tr h="5404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t="-204494" r="-17834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Clr>
                              <a:schemeClr val="tx1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800" dirty="0"/>
                            <a:t>Median (m) of population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22706400"/>
                      </a:ext>
                    </a:extLst>
                  </a:tr>
                  <a:tr h="540405">
                    <a:tc>
                      <a:txBody>
                        <a:bodyPr/>
                        <a:lstStyle/>
                        <a:p>
                          <a:pPr marL="285750" indent="-285750">
                            <a:buClr>
                              <a:schemeClr val="tx1"/>
                            </a:buClr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GB" sz="1800" dirty="0"/>
                            <a:t>Sample variance (s</a:t>
                          </a:r>
                          <a:r>
                            <a:rPr lang="en-GB" sz="1800" baseline="30000" dirty="0"/>
                            <a:t>2</a:t>
                          </a:r>
                          <a:r>
                            <a:rPr lang="en-GB" sz="1800" dirty="0"/>
                            <a:t>) 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GB" sz="18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47748" t="-3044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52844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5" name="Right Arrow 12">
            <a:extLst>
              <a:ext uri="{FF2B5EF4-FFF2-40B4-BE49-F238E27FC236}">
                <a16:creationId xmlns:a16="http://schemas.microsoft.com/office/drawing/2014/main" id="{EBDD0417-90D3-76BF-5A1D-0B809E5D088A}"/>
              </a:ext>
            </a:extLst>
          </p:cNvPr>
          <p:cNvSpPr/>
          <p:nvPr/>
        </p:nvSpPr>
        <p:spPr>
          <a:xfrm>
            <a:off x="3432051" y="4540181"/>
            <a:ext cx="1843177" cy="864096"/>
          </a:xfrm>
          <a:prstGeom prst="rightArrow">
            <a:avLst/>
          </a:prstGeom>
          <a:solidFill>
            <a:srgbClr val="EF9157"/>
          </a:solidFill>
          <a:ln>
            <a:solidFill>
              <a:srgbClr val="EA71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2430994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D238F-93CF-A3AF-422C-CF8F496F1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04E3F-7C05-131C-F662-00EDEC58A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1484785"/>
            <a:ext cx="7772400" cy="4284190"/>
          </a:xfrm>
        </p:spPr>
        <p:txBody>
          <a:bodyPr anchor="ctr"/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2. Null hypothesis significance testing</a:t>
            </a:r>
          </a:p>
          <a:p>
            <a:r>
              <a:rPr lang="en-GB" dirty="0"/>
              <a:t>Statistics and p-values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E4A9F7-DB99-DB2B-E7BA-4A84884564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FE7C6-874C-4E62-8759-08C2AB2543BB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282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939504B-F342-F432-FF2D-86137DEE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hypothesis testing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70171-184C-FEB1-B193-2A5E956CBF4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D063BF-F836-18C7-5753-F0E94843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3920" y="4014688"/>
            <a:ext cx="3245340" cy="2006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7BA66E-195F-D823-72D6-F3F32E70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2518" y="1581862"/>
            <a:ext cx="3635603" cy="224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12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7387F4-02D5-8AF4-4652-0F62544A7E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518" y="1581862"/>
            <a:ext cx="3635603" cy="22478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39504B-F342-F432-FF2D-86137DEE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hypothesis testing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70171-184C-FEB1-B193-2A5E956CBF4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D063BF-F836-18C7-5753-F0E9484329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3920" y="4014688"/>
            <a:ext cx="3245340" cy="2006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C2BCD0A-6ACE-B497-641C-5024DAB8DE2E}"/>
              </a:ext>
            </a:extLst>
          </p:cNvPr>
          <p:cNvGrpSpPr/>
          <p:nvPr/>
        </p:nvGrpSpPr>
        <p:grpSpPr>
          <a:xfrm>
            <a:off x="172186" y="1355583"/>
            <a:ext cx="3909622" cy="2566642"/>
            <a:chOff x="172186" y="1355583"/>
            <a:chExt cx="3909622" cy="2566642"/>
          </a:xfrm>
        </p:grpSpPr>
        <p:sp>
          <p:nvSpPr>
            <p:cNvPr id="11" name="Google Shape;239;p23">
              <a:extLst>
                <a:ext uri="{FF2B5EF4-FFF2-40B4-BE49-F238E27FC236}">
                  <a16:creationId xmlns:a16="http://schemas.microsoft.com/office/drawing/2014/main" id="{2809BA84-B4CA-ABDE-864C-E953C96B0E6D}"/>
                </a:ext>
              </a:extLst>
            </p:cNvPr>
            <p:cNvSpPr/>
            <p:nvPr/>
          </p:nvSpPr>
          <p:spPr>
            <a:xfrm>
              <a:off x="172186" y="1355583"/>
              <a:ext cx="3909622" cy="2566642"/>
            </a:xfrm>
            <a:prstGeom prst="cloud">
              <a:avLst/>
            </a:prstGeom>
            <a:solidFill>
              <a:srgbClr val="F2F2F2">
                <a:alpha val="80000"/>
              </a:srgbClr>
            </a:solidFill>
            <a:ln w="254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0;p23">
              <a:extLst>
                <a:ext uri="{FF2B5EF4-FFF2-40B4-BE49-F238E27FC236}">
                  <a16:creationId xmlns:a16="http://schemas.microsoft.com/office/drawing/2014/main" id="{E856FDD6-F6D9-DBE5-AF96-39EF8DCABA26}"/>
                </a:ext>
              </a:extLst>
            </p:cNvPr>
            <p:cNvSpPr txBox="1"/>
            <p:nvPr/>
          </p:nvSpPr>
          <p:spPr>
            <a:xfrm>
              <a:off x="709608" y="2336521"/>
              <a:ext cx="309396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Null </a:t>
              </a:r>
              <a:r>
                <a:rPr lang="en-GB" sz="1800" b="1" dirty="0">
                  <a:solidFill>
                    <a:schemeClr val="dk1"/>
                  </a:solidFill>
                </a:rPr>
                <a:t>h</a:t>
              </a:r>
              <a:r>
                <a:rPr lang="en-GB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ypothesis (H</a:t>
              </a:r>
              <a:r>
                <a:rPr lang="en-GB" sz="1800" b="1" baseline="-25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GB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sz="18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2398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A57D72-5ED0-3B45-1B0B-D3C2059331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518" y="1581862"/>
            <a:ext cx="3635603" cy="22478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39504B-F342-F432-FF2D-86137DEE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hypothesis testing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70171-184C-FEB1-B193-2A5E956CBF4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D063BF-F836-18C7-5753-F0E9484329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3920" y="4014688"/>
            <a:ext cx="3245340" cy="2006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C2BCD0A-6ACE-B497-641C-5024DAB8DE2E}"/>
              </a:ext>
            </a:extLst>
          </p:cNvPr>
          <p:cNvGrpSpPr/>
          <p:nvPr/>
        </p:nvGrpSpPr>
        <p:grpSpPr>
          <a:xfrm>
            <a:off x="172186" y="1355583"/>
            <a:ext cx="3909622" cy="2566642"/>
            <a:chOff x="172186" y="1355583"/>
            <a:chExt cx="3909622" cy="2566642"/>
          </a:xfrm>
        </p:grpSpPr>
        <p:sp>
          <p:nvSpPr>
            <p:cNvPr id="11" name="Google Shape;239;p23">
              <a:extLst>
                <a:ext uri="{FF2B5EF4-FFF2-40B4-BE49-F238E27FC236}">
                  <a16:creationId xmlns:a16="http://schemas.microsoft.com/office/drawing/2014/main" id="{2809BA84-B4CA-ABDE-864C-E953C96B0E6D}"/>
                </a:ext>
              </a:extLst>
            </p:cNvPr>
            <p:cNvSpPr/>
            <p:nvPr/>
          </p:nvSpPr>
          <p:spPr>
            <a:xfrm>
              <a:off x="172186" y="1355583"/>
              <a:ext cx="3909622" cy="2566642"/>
            </a:xfrm>
            <a:prstGeom prst="cloud">
              <a:avLst/>
            </a:prstGeom>
            <a:solidFill>
              <a:srgbClr val="F2F2F2">
                <a:alpha val="80000"/>
              </a:srgbClr>
            </a:solidFill>
            <a:ln w="254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0;p23">
              <a:extLst>
                <a:ext uri="{FF2B5EF4-FFF2-40B4-BE49-F238E27FC236}">
                  <a16:creationId xmlns:a16="http://schemas.microsoft.com/office/drawing/2014/main" id="{E856FDD6-F6D9-DBE5-AF96-39EF8DCABA26}"/>
                </a:ext>
              </a:extLst>
            </p:cNvPr>
            <p:cNvSpPr txBox="1"/>
            <p:nvPr/>
          </p:nvSpPr>
          <p:spPr>
            <a:xfrm>
              <a:off x="709608" y="2336521"/>
              <a:ext cx="309396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Null </a:t>
              </a:r>
              <a:r>
                <a:rPr lang="en-GB" sz="1800" b="1" dirty="0">
                  <a:solidFill>
                    <a:schemeClr val="dk1"/>
                  </a:solidFill>
                </a:rPr>
                <a:t>h</a:t>
              </a:r>
              <a:r>
                <a:rPr lang="en-GB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ypothesis (H</a:t>
              </a:r>
              <a:r>
                <a:rPr lang="en-GB" sz="1800" b="1" baseline="-25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GB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sz="18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244;p23">
            <a:extLst>
              <a:ext uri="{FF2B5EF4-FFF2-40B4-BE49-F238E27FC236}">
                <a16:creationId xmlns:a16="http://schemas.microsoft.com/office/drawing/2014/main" id="{A138FA2F-85E3-3DC9-93D6-C80802A40A83}"/>
              </a:ext>
            </a:extLst>
          </p:cNvPr>
          <p:cNvSpPr txBox="1"/>
          <p:nvPr/>
        </p:nvSpPr>
        <p:spPr>
          <a:xfrm>
            <a:off x="4136149" y="3989400"/>
            <a:ext cx="4762754" cy="1692731"/>
          </a:xfrm>
          <a:prstGeom prst="rect">
            <a:avLst/>
          </a:prstGeom>
          <a:solidFill>
            <a:schemeClr val="lt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Choose test &amp; calculate a test statistic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 that uses the dataset to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en-GB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single number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</a:rPr>
              <a:t>This number is the </a:t>
            </a:r>
            <a:r>
              <a:rPr lang="en-GB" sz="1800" b="1" dirty="0">
                <a:solidFill>
                  <a:schemeClr val="dk1"/>
                </a:solidFill>
              </a:rPr>
              <a:t>statistic</a:t>
            </a:r>
            <a:endParaRPr lang="en-GB" sz="1800" b="1" dirty="0">
              <a:solidFill>
                <a:schemeClr val="dk1"/>
              </a:solidFill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t-statistic, F-statistic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9086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C95EB1-3287-2B87-6485-874543525F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5814" y="1581862"/>
            <a:ext cx="3635998" cy="22481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7E479E-91E8-3BE0-8CED-8DCA56BDDE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2518" y="1581862"/>
            <a:ext cx="3635603" cy="22478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39504B-F342-F432-FF2D-86137DEE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hypothesis testing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70171-184C-FEB1-B193-2A5E956CBF4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D063BF-F836-18C7-5753-F0E9484329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3920" y="4014688"/>
            <a:ext cx="3245340" cy="2006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C2BCD0A-6ACE-B497-641C-5024DAB8DE2E}"/>
              </a:ext>
            </a:extLst>
          </p:cNvPr>
          <p:cNvGrpSpPr/>
          <p:nvPr/>
        </p:nvGrpSpPr>
        <p:grpSpPr>
          <a:xfrm>
            <a:off x="172186" y="1355583"/>
            <a:ext cx="3909622" cy="2566642"/>
            <a:chOff x="172186" y="1355583"/>
            <a:chExt cx="3909622" cy="2566642"/>
          </a:xfrm>
        </p:grpSpPr>
        <p:sp>
          <p:nvSpPr>
            <p:cNvPr id="11" name="Google Shape;239;p23">
              <a:extLst>
                <a:ext uri="{FF2B5EF4-FFF2-40B4-BE49-F238E27FC236}">
                  <a16:creationId xmlns:a16="http://schemas.microsoft.com/office/drawing/2014/main" id="{2809BA84-B4CA-ABDE-864C-E953C96B0E6D}"/>
                </a:ext>
              </a:extLst>
            </p:cNvPr>
            <p:cNvSpPr/>
            <p:nvPr/>
          </p:nvSpPr>
          <p:spPr>
            <a:xfrm>
              <a:off x="172186" y="1355583"/>
              <a:ext cx="3909622" cy="2566642"/>
            </a:xfrm>
            <a:prstGeom prst="cloud">
              <a:avLst/>
            </a:prstGeom>
            <a:solidFill>
              <a:srgbClr val="F2F2F2">
                <a:alpha val="80000"/>
              </a:srgbClr>
            </a:solidFill>
            <a:ln w="254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0;p23">
              <a:extLst>
                <a:ext uri="{FF2B5EF4-FFF2-40B4-BE49-F238E27FC236}">
                  <a16:creationId xmlns:a16="http://schemas.microsoft.com/office/drawing/2014/main" id="{E856FDD6-F6D9-DBE5-AF96-39EF8DCABA26}"/>
                </a:ext>
              </a:extLst>
            </p:cNvPr>
            <p:cNvSpPr txBox="1"/>
            <p:nvPr/>
          </p:nvSpPr>
          <p:spPr>
            <a:xfrm>
              <a:off x="709608" y="2336521"/>
              <a:ext cx="309396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Null </a:t>
              </a:r>
              <a:r>
                <a:rPr lang="en-GB" sz="1800" b="1" dirty="0">
                  <a:solidFill>
                    <a:schemeClr val="dk1"/>
                  </a:solidFill>
                </a:rPr>
                <a:t>h</a:t>
              </a:r>
              <a:r>
                <a:rPr lang="en-GB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ypothesis (H</a:t>
              </a:r>
              <a:r>
                <a:rPr lang="en-GB" sz="1800" b="1" baseline="-25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GB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sz="18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244;p23">
            <a:extLst>
              <a:ext uri="{FF2B5EF4-FFF2-40B4-BE49-F238E27FC236}">
                <a16:creationId xmlns:a16="http://schemas.microsoft.com/office/drawing/2014/main" id="{A138FA2F-85E3-3DC9-93D6-C80802A40A83}"/>
              </a:ext>
            </a:extLst>
          </p:cNvPr>
          <p:cNvSpPr txBox="1"/>
          <p:nvPr/>
        </p:nvSpPr>
        <p:spPr>
          <a:xfrm>
            <a:off x="4136149" y="3989400"/>
            <a:ext cx="4762754" cy="1138733"/>
          </a:xfrm>
          <a:prstGeom prst="rect">
            <a:avLst/>
          </a:prstGeom>
          <a:solidFill>
            <a:schemeClr val="lt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2.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Assess probability of test statistic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the distribution of the statistic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</a:rPr>
              <a:t>Calculates a p-value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5810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7C8362-8004-4935-97D7-FA6115F9C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09FB7D-F9A6-4EED-A77A-5AF7B54DD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2060848"/>
            <a:ext cx="7416824" cy="352839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Statistical inference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Hypothesis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Modelling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Extending the linear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BDCFF-E613-4693-8452-F066573985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5717E7F-5007-4559-A9EA-6621C16865F0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721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56EAA-64CA-BB71-3D6F-532B7005A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8514F-F6BD-B9B3-FAB8-562B96657F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5814" y="1581862"/>
            <a:ext cx="3635998" cy="22481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0AB3B05-98C9-B32A-1D5F-4E3558D016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2518" y="1581862"/>
            <a:ext cx="3635603" cy="22478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AB2F8D1-D000-17E6-5C24-7C575D98D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hypothesis testing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664CF-3671-3ACA-D5A4-ABBC2613986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3B5317-1EB0-C1DF-1952-BC2043EE85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3920" y="4014688"/>
            <a:ext cx="3245340" cy="2006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6BF94C6-F4FB-D7DE-6A6D-1FE9B477F88C}"/>
              </a:ext>
            </a:extLst>
          </p:cNvPr>
          <p:cNvGrpSpPr/>
          <p:nvPr/>
        </p:nvGrpSpPr>
        <p:grpSpPr>
          <a:xfrm>
            <a:off x="172186" y="1355583"/>
            <a:ext cx="3909622" cy="2566642"/>
            <a:chOff x="172186" y="1355583"/>
            <a:chExt cx="3909622" cy="2566642"/>
          </a:xfrm>
        </p:grpSpPr>
        <p:sp>
          <p:nvSpPr>
            <p:cNvPr id="11" name="Google Shape;239;p23">
              <a:extLst>
                <a:ext uri="{FF2B5EF4-FFF2-40B4-BE49-F238E27FC236}">
                  <a16:creationId xmlns:a16="http://schemas.microsoft.com/office/drawing/2014/main" id="{F2CB097D-18AD-2F26-28DE-44AEC7F3B615}"/>
                </a:ext>
              </a:extLst>
            </p:cNvPr>
            <p:cNvSpPr/>
            <p:nvPr/>
          </p:nvSpPr>
          <p:spPr>
            <a:xfrm>
              <a:off x="172186" y="1355583"/>
              <a:ext cx="3909622" cy="2566642"/>
            </a:xfrm>
            <a:prstGeom prst="cloud">
              <a:avLst/>
            </a:prstGeom>
            <a:solidFill>
              <a:srgbClr val="F2F2F2">
                <a:alpha val="80000"/>
              </a:srgbClr>
            </a:solidFill>
            <a:ln w="254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0;p23">
              <a:extLst>
                <a:ext uri="{FF2B5EF4-FFF2-40B4-BE49-F238E27FC236}">
                  <a16:creationId xmlns:a16="http://schemas.microsoft.com/office/drawing/2014/main" id="{D80F3859-A15F-117C-DA0B-1BFF9D53BB2C}"/>
                </a:ext>
              </a:extLst>
            </p:cNvPr>
            <p:cNvSpPr txBox="1"/>
            <p:nvPr/>
          </p:nvSpPr>
          <p:spPr>
            <a:xfrm>
              <a:off x="709608" y="2336521"/>
              <a:ext cx="309396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Null </a:t>
              </a:r>
              <a:r>
                <a:rPr lang="en-GB" sz="1800" b="1" dirty="0">
                  <a:solidFill>
                    <a:schemeClr val="dk1"/>
                  </a:solidFill>
                </a:rPr>
                <a:t>h</a:t>
              </a:r>
              <a:r>
                <a:rPr lang="en-GB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ypothesis (H</a:t>
              </a:r>
              <a:r>
                <a:rPr lang="en-GB" sz="1800" b="1" baseline="-25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GB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sz="18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244;p23">
            <a:extLst>
              <a:ext uri="{FF2B5EF4-FFF2-40B4-BE49-F238E27FC236}">
                <a16:creationId xmlns:a16="http://schemas.microsoft.com/office/drawing/2014/main" id="{3ECB47E7-E845-9D3D-3852-D6829E32BE14}"/>
              </a:ext>
            </a:extLst>
          </p:cNvPr>
          <p:cNvSpPr txBox="1"/>
          <p:nvPr/>
        </p:nvSpPr>
        <p:spPr>
          <a:xfrm>
            <a:off x="4136149" y="3989400"/>
            <a:ext cx="4762754" cy="1138733"/>
          </a:xfrm>
          <a:prstGeom prst="rect">
            <a:avLst/>
          </a:prstGeom>
          <a:solidFill>
            <a:schemeClr val="lt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2.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Assess probability of test statistic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the distribution of the statistic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</a:rPr>
              <a:t>Calculates a p-value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234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0BC4-4FD5-D370-DEA8-D5C9E5DE2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A398A-DA1F-4749-E975-2A51D29E17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5814" y="1581862"/>
            <a:ext cx="3635998" cy="22481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888A6E-87CD-A2D3-29E3-3912F7A1C5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2518" y="1581862"/>
            <a:ext cx="3635603" cy="22478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356AD32-0E89-EA5A-2EB4-C3E694383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hypothesis testing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C11F8-A429-2408-86B3-EBA2B50F535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8D06AE-9193-37BA-F4A8-A3D7768EC2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3920" y="4014688"/>
            <a:ext cx="3245340" cy="2006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8CFE857-A974-E53A-CAF1-5DAE7B11BB63}"/>
              </a:ext>
            </a:extLst>
          </p:cNvPr>
          <p:cNvGrpSpPr/>
          <p:nvPr/>
        </p:nvGrpSpPr>
        <p:grpSpPr>
          <a:xfrm>
            <a:off x="172186" y="1355583"/>
            <a:ext cx="3909622" cy="2566642"/>
            <a:chOff x="172186" y="1355583"/>
            <a:chExt cx="3909622" cy="2566642"/>
          </a:xfrm>
        </p:grpSpPr>
        <p:sp>
          <p:nvSpPr>
            <p:cNvPr id="11" name="Google Shape;239;p23">
              <a:extLst>
                <a:ext uri="{FF2B5EF4-FFF2-40B4-BE49-F238E27FC236}">
                  <a16:creationId xmlns:a16="http://schemas.microsoft.com/office/drawing/2014/main" id="{DBED28D2-A00D-BCBF-134F-EE3ECA368D14}"/>
                </a:ext>
              </a:extLst>
            </p:cNvPr>
            <p:cNvSpPr/>
            <p:nvPr/>
          </p:nvSpPr>
          <p:spPr>
            <a:xfrm>
              <a:off x="172186" y="1355583"/>
              <a:ext cx="3909622" cy="2566642"/>
            </a:xfrm>
            <a:prstGeom prst="cloud">
              <a:avLst/>
            </a:prstGeom>
            <a:solidFill>
              <a:srgbClr val="F2F2F2">
                <a:alpha val="80000"/>
              </a:srgbClr>
            </a:solidFill>
            <a:ln w="254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0;p23">
              <a:extLst>
                <a:ext uri="{FF2B5EF4-FFF2-40B4-BE49-F238E27FC236}">
                  <a16:creationId xmlns:a16="http://schemas.microsoft.com/office/drawing/2014/main" id="{15E73C68-8585-0C88-D465-7594301C9D87}"/>
                </a:ext>
              </a:extLst>
            </p:cNvPr>
            <p:cNvSpPr txBox="1"/>
            <p:nvPr/>
          </p:nvSpPr>
          <p:spPr>
            <a:xfrm>
              <a:off x="709608" y="2336521"/>
              <a:ext cx="309396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Null </a:t>
              </a:r>
              <a:r>
                <a:rPr lang="en-GB" sz="1800" b="1" dirty="0">
                  <a:solidFill>
                    <a:schemeClr val="dk1"/>
                  </a:solidFill>
                </a:rPr>
                <a:t>h</a:t>
              </a:r>
              <a:r>
                <a:rPr lang="en-GB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ypothesis (H</a:t>
              </a:r>
              <a:r>
                <a:rPr lang="en-GB" sz="1800" b="1" baseline="-25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GB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sz="18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244;p23">
            <a:extLst>
              <a:ext uri="{FF2B5EF4-FFF2-40B4-BE49-F238E27FC236}">
                <a16:creationId xmlns:a16="http://schemas.microsoft.com/office/drawing/2014/main" id="{C5DECEA9-AD11-239E-A3A3-4E09E63F0033}"/>
              </a:ext>
            </a:extLst>
          </p:cNvPr>
          <p:cNvSpPr txBox="1"/>
          <p:nvPr/>
        </p:nvSpPr>
        <p:spPr>
          <a:xfrm>
            <a:off x="4136149" y="3989400"/>
            <a:ext cx="4762754" cy="1138733"/>
          </a:xfrm>
          <a:prstGeom prst="rect">
            <a:avLst/>
          </a:prstGeom>
          <a:solidFill>
            <a:schemeClr val="lt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2. </a:t>
            </a: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Assess probability of test statistic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the distribution of the statistic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</a:rPr>
              <a:t>Calculates a p-value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024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1B0BA7-D81B-1EFD-0456-D9BF93CF17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518" y="1581862"/>
            <a:ext cx="3635603" cy="22478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39504B-F342-F432-FF2D-86137DEE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hypothesis testing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70171-184C-FEB1-B193-2A5E956CBF4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D063BF-F836-18C7-5753-F0E9484329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3920" y="4014688"/>
            <a:ext cx="3245340" cy="2006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C2BCD0A-6ACE-B497-641C-5024DAB8DE2E}"/>
              </a:ext>
            </a:extLst>
          </p:cNvPr>
          <p:cNvGrpSpPr/>
          <p:nvPr/>
        </p:nvGrpSpPr>
        <p:grpSpPr>
          <a:xfrm>
            <a:off x="172186" y="1355583"/>
            <a:ext cx="3909622" cy="2566642"/>
            <a:chOff x="172186" y="1355583"/>
            <a:chExt cx="3909622" cy="2566642"/>
          </a:xfrm>
        </p:grpSpPr>
        <p:sp>
          <p:nvSpPr>
            <p:cNvPr id="11" name="Google Shape;239;p23">
              <a:extLst>
                <a:ext uri="{FF2B5EF4-FFF2-40B4-BE49-F238E27FC236}">
                  <a16:creationId xmlns:a16="http://schemas.microsoft.com/office/drawing/2014/main" id="{2809BA84-B4CA-ABDE-864C-E953C96B0E6D}"/>
                </a:ext>
              </a:extLst>
            </p:cNvPr>
            <p:cNvSpPr/>
            <p:nvPr/>
          </p:nvSpPr>
          <p:spPr>
            <a:xfrm>
              <a:off x="172186" y="1355583"/>
              <a:ext cx="3909622" cy="2566642"/>
            </a:xfrm>
            <a:prstGeom prst="cloud">
              <a:avLst/>
            </a:prstGeom>
            <a:solidFill>
              <a:srgbClr val="F2F2F2">
                <a:alpha val="80000"/>
              </a:srgbClr>
            </a:solidFill>
            <a:ln w="254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0;p23">
              <a:extLst>
                <a:ext uri="{FF2B5EF4-FFF2-40B4-BE49-F238E27FC236}">
                  <a16:creationId xmlns:a16="http://schemas.microsoft.com/office/drawing/2014/main" id="{E856FDD6-F6D9-DBE5-AF96-39EF8DCABA26}"/>
                </a:ext>
              </a:extLst>
            </p:cNvPr>
            <p:cNvSpPr txBox="1"/>
            <p:nvPr/>
          </p:nvSpPr>
          <p:spPr>
            <a:xfrm>
              <a:off x="709608" y="2336521"/>
              <a:ext cx="309396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Null </a:t>
              </a:r>
              <a:r>
                <a:rPr lang="en-GB" sz="1800" b="1" dirty="0">
                  <a:solidFill>
                    <a:schemeClr val="dk1"/>
                  </a:solidFill>
                </a:rPr>
                <a:t>h</a:t>
              </a:r>
              <a:r>
                <a:rPr lang="en-GB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ypothesis (H</a:t>
              </a:r>
              <a:r>
                <a:rPr lang="en-GB" sz="1800" b="1" baseline="-25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GB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sz="18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244;p23">
            <a:extLst>
              <a:ext uri="{FF2B5EF4-FFF2-40B4-BE49-F238E27FC236}">
                <a16:creationId xmlns:a16="http://schemas.microsoft.com/office/drawing/2014/main" id="{A138FA2F-85E3-3DC9-93D6-C80802A40A83}"/>
              </a:ext>
            </a:extLst>
          </p:cNvPr>
          <p:cNvSpPr txBox="1"/>
          <p:nvPr/>
        </p:nvSpPr>
        <p:spPr>
          <a:xfrm>
            <a:off x="4136149" y="3989400"/>
            <a:ext cx="4762754" cy="861734"/>
          </a:xfrm>
          <a:prstGeom prst="rect">
            <a:avLst/>
          </a:prstGeom>
          <a:solidFill>
            <a:schemeClr val="lt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Reject or retain null hypothesis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Based on the size of the p-value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D7B95-95B1-977F-07B0-9F9ED575E3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5814" y="1581862"/>
            <a:ext cx="3635998" cy="224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2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DB81C5-CDE1-A85E-BA12-97FCCA0B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2518" y="1581862"/>
            <a:ext cx="3635603" cy="22478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39504B-F342-F432-FF2D-86137DEE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Classical hypothesis testing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70171-184C-FEB1-B193-2A5E956CBF4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D063BF-F836-18C7-5753-F0E9484329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3920" y="4014688"/>
            <a:ext cx="3245340" cy="2006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C2BCD0A-6ACE-B497-641C-5024DAB8DE2E}"/>
              </a:ext>
            </a:extLst>
          </p:cNvPr>
          <p:cNvGrpSpPr/>
          <p:nvPr/>
        </p:nvGrpSpPr>
        <p:grpSpPr>
          <a:xfrm>
            <a:off x="172186" y="1355583"/>
            <a:ext cx="3909622" cy="2566642"/>
            <a:chOff x="172186" y="1355583"/>
            <a:chExt cx="3909622" cy="2566642"/>
          </a:xfrm>
        </p:grpSpPr>
        <p:sp>
          <p:nvSpPr>
            <p:cNvPr id="11" name="Google Shape;239;p23">
              <a:extLst>
                <a:ext uri="{FF2B5EF4-FFF2-40B4-BE49-F238E27FC236}">
                  <a16:creationId xmlns:a16="http://schemas.microsoft.com/office/drawing/2014/main" id="{2809BA84-B4CA-ABDE-864C-E953C96B0E6D}"/>
                </a:ext>
              </a:extLst>
            </p:cNvPr>
            <p:cNvSpPr/>
            <p:nvPr/>
          </p:nvSpPr>
          <p:spPr>
            <a:xfrm>
              <a:off x="172186" y="1355583"/>
              <a:ext cx="3909622" cy="2566642"/>
            </a:xfrm>
            <a:prstGeom prst="cloud">
              <a:avLst/>
            </a:prstGeom>
            <a:solidFill>
              <a:srgbClr val="F2F2F2">
                <a:alpha val="80000"/>
              </a:srgbClr>
            </a:solidFill>
            <a:ln w="25400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40;p23">
              <a:extLst>
                <a:ext uri="{FF2B5EF4-FFF2-40B4-BE49-F238E27FC236}">
                  <a16:creationId xmlns:a16="http://schemas.microsoft.com/office/drawing/2014/main" id="{E856FDD6-F6D9-DBE5-AF96-39EF8DCABA26}"/>
                </a:ext>
              </a:extLst>
            </p:cNvPr>
            <p:cNvSpPr txBox="1"/>
            <p:nvPr/>
          </p:nvSpPr>
          <p:spPr>
            <a:xfrm>
              <a:off x="709608" y="2336521"/>
              <a:ext cx="309396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Null </a:t>
              </a:r>
              <a:r>
                <a:rPr lang="en-GB" sz="1800" b="1" dirty="0">
                  <a:solidFill>
                    <a:schemeClr val="dk1"/>
                  </a:solidFill>
                </a:rPr>
                <a:t>h</a:t>
              </a:r>
              <a:r>
                <a:rPr lang="en-GB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ypothesis (H</a:t>
              </a:r>
              <a:r>
                <a:rPr lang="en-GB" sz="1800" b="1" baseline="-250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en-GB" sz="18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 sz="18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244;p23">
            <a:extLst>
              <a:ext uri="{FF2B5EF4-FFF2-40B4-BE49-F238E27FC236}">
                <a16:creationId xmlns:a16="http://schemas.microsoft.com/office/drawing/2014/main" id="{A138FA2F-85E3-3DC9-93D6-C80802A40A83}"/>
              </a:ext>
            </a:extLst>
          </p:cNvPr>
          <p:cNvSpPr txBox="1"/>
          <p:nvPr/>
        </p:nvSpPr>
        <p:spPr>
          <a:xfrm>
            <a:off x="4136149" y="3989400"/>
            <a:ext cx="4762754" cy="1477287"/>
          </a:xfrm>
          <a:prstGeom prst="rect">
            <a:avLst/>
          </a:prstGeom>
          <a:solidFill>
            <a:schemeClr val="lt1"/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</a:rPr>
              <a:t>1. Choose test &amp; calculate a test statistic</a:t>
            </a:r>
          </a:p>
          <a:p>
            <a:pPr lvl="0"/>
            <a:endParaRPr lang="en-US" sz="1800" dirty="0">
              <a:solidFill>
                <a:schemeClr val="dk1"/>
              </a:solidFill>
            </a:endParaRPr>
          </a:p>
          <a:p>
            <a:pPr lvl="0"/>
            <a:r>
              <a:rPr lang="en-US" sz="1800" dirty="0">
                <a:solidFill>
                  <a:schemeClr val="dk1"/>
                </a:solidFill>
              </a:rPr>
              <a:t>2. Assess probability of test statistic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Reject or retain null hypothesis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E5030E-41AA-6BA5-1122-75D07F0BF1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5814" y="1581862"/>
            <a:ext cx="3635998" cy="224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96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093CC6-37B0-BE67-806D-61D970327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Interpreting results and p-values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09FFC-E338-1FC5-8D28-06AE2A332C5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6A297-69F9-59EA-0A6A-A1E8FD8A4FE9}"/>
              </a:ext>
            </a:extLst>
          </p:cNvPr>
          <p:cNvSpPr txBox="1"/>
          <p:nvPr/>
        </p:nvSpPr>
        <p:spPr>
          <a:xfrm>
            <a:off x="515649" y="1772918"/>
            <a:ext cx="811270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GB" sz="2000" dirty="0">
                <a:solidFill>
                  <a:schemeClr val="tx1"/>
                </a:solidFill>
                <a:latin typeface="+mj-lt"/>
              </a:rPr>
              <a:t>p-value = probability of observing the data, if the null hypothesis is true</a:t>
            </a:r>
          </a:p>
          <a:p>
            <a:pPr>
              <a:buClr>
                <a:schemeClr val="tx1"/>
              </a:buClr>
            </a:pPr>
            <a:endParaRPr lang="en-GB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j-lt"/>
              </a:rPr>
              <a:t>Property of the dataset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j-lt"/>
              </a:rPr>
              <a:t>Not equal to the probability of the null hypothesis being true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j-lt"/>
              </a:rPr>
              <a:t>Cannot provide “proof”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chemeClr val="tx1"/>
              </a:buClr>
            </a:pPr>
            <a:r>
              <a:rPr lang="en-GB" sz="2000" dirty="0">
                <a:solidFill>
                  <a:srgbClr val="EA7125"/>
                </a:solidFill>
                <a:latin typeface="+mj-lt"/>
              </a:rPr>
              <a:t>This means that all statistical tests are probabilistic and can be wrong!</a:t>
            </a:r>
          </a:p>
        </p:txBody>
      </p:sp>
    </p:spTree>
    <p:extLst>
      <p:ext uri="{BB962C8B-B14F-4D97-AF65-F5344CB8AC3E}">
        <p14:creationId xmlns:p14="http://schemas.microsoft.com/office/powerpoint/2010/main" val="2496404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426CD-2324-90CB-DC26-E1AA20F52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A6F4D2-AC80-8EB5-DD3E-CFEF0B611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1484785"/>
            <a:ext cx="7772400" cy="4284190"/>
          </a:xfrm>
        </p:spPr>
        <p:txBody>
          <a:bodyPr anchor="ctr"/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3. Modelling data</a:t>
            </a:r>
          </a:p>
          <a:p>
            <a:r>
              <a:rPr lang="en-GB" dirty="0"/>
              <a:t>Partitioning variation into “signal” vs “noise”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334CC-1CFE-6995-367E-CF740CDC6A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FE7C6-874C-4E62-8759-08C2AB2543BB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489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CC85B1-FCC9-9629-3818-5608380AA7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86000" y="1480294"/>
            <a:ext cx="4572000" cy="4572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9815125-8124-F7FB-C06A-DA1CC9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 of best 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84E69-20BF-B9EE-A47B-F47D23B320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-GB" dirty="0"/>
          </a:p>
        </p:txBody>
      </p:sp>
      <p:sp>
        <p:nvSpPr>
          <p:cNvPr id="11" name="Google Shape;351;p47">
            <a:extLst>
              <a:ext uri="{FF2B5EF4-FFF2-40B4-BE49-F238E27FC236}">
                <a16:creationId xmlns:a16="http://schemas.microsoft.com/office/drawing/2014/main" id="{3EAB0685-59FA-96B3-B89C-28FDCB23E7CD}"/>
              </a:ext>
            </a:extLst>
          </p:cNvPr>
          <p:cNvSpPr txBox="1"/>
          <p:nvPr/>
        </p:nvSpPr>
        <p:spPr>
          <a:xfrm>
            <a:off x="5349793" y="2191306"/>
            <a:ext cx="2963151" cy="769401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i="0" u="none" strike="noStrike" cap="none" dirty="0">
                <a:solidFill>
                  <a:schemeClr val="tx1"/>
                </a:solidFill>
                <a:sym typeface="Arial"/>
              </a:rPr>
              <a:t>The line of best fit is your </a:t>
            </a:r>
            <a:r>
              <a:rPr lang="en-GB" sz="2200" b="1" i="0" u="none" strike="noStrike" cap="none" dirty="0">
                <a:solidFill>
                  <a:srgbClr val="0072CF"/>
                </a:solidFill>
                <a:sym typeface="Arial"/>
              </a:rPr>
              <a:t>“model”</a:t>
            </a:r>
            <a:endParaRPr sz="2200" dirty="0">
              <a:solidFill>
                <a:srgbClr val="0072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2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E0195F-82C8-419C-D56B-F465C643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86000" y="1480294"/>
            <a:ext cx="4572000" cy="4572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9815125-8124-F7FB-C06A-DA1CC9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 of best 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84E69-20BF-B9EE-A47B-F47D23B320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2292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815125-8124-F7FB-C06A-DA1CC9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 of best 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84E69-20BF-B9EE-A47B-F47D23B320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1B511-69A8-0286-BE56-0A35DC44C2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6000" y="1480294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98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49B2B2-A664-9877-2DBE-E99BB96452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86000" y="1480294"/>
            <a:ext cx="4572000" cy="4572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9815125-8124-F7FB-C06A-DA1CC9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 of best 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84E69-20BF-B9EE-A47B-F47D23B320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177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2313" y="1484785"/>
            <a:ext cx="7772400" cy="4284190"/>
          </a:xfrm>
        </p:spPr>
        <p:txBody>
          <a:bodyPr anchor="ctr"/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1. Statistical inference</a:t>
            </a:r>
          </a:p>
          <a:p>
            <a:r>
              <a:rPr lang="en-GB" dirty="0"/>
              <a:t>Drawing conclusions about a population based on a sample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FE7C6-874C-4E62-8759-08C2AB2543BB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637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1611D1-BC32-3D1C-DE62-97D0C5E51E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86000" y="1480294"/>
            <a:ext cx="4572000" cy="4572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9815125-8124-F7FB-C06A-DA1CC9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 of best 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84E69-20BF-B9EE-A47B-F47D23B320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lang="en-GB" dirty="0"/>
          </a:p>
        </p:txBody>
      </p:sp>
      <p:sp>
        <p:nvSpPr>
          <p:cNvPr id="3" name="Google Shape;351;p47">
            <a:extLst>
              <a:ext uri="{FF2B5EF4-FFF2-40B4-BE49-F238E27FC236}">
                <a16:creationId xmlns:a16="http://schemas.microsoft.com/office/drawing/2014/main" id="{D369141A-8B91-3E0E-AF48-2F7B467E6169}"/>
              </a:ext>
            </a:extLst>
          </p:cNvPr>
          <p:cNvSpPr txBox="1"/>
          <p:nvPr/>
        </p:nvSpPr>
        <p:spPr>
          <a:xfrm>
            <a:off x="5491895" y="2024490"/>
            <a:ext cx="3355542" cy="110795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0" u="none" strike="noStrike" cap="none" dirty="0">
                <a:solidFill>
                  <a:srgbClr val="0072CF"/>
                </a:solidFill>
                <a:sym typeface="Arial"/>
              </a:rPr>
              <a:t>Residuals</a:t>
            </a:r>
            <a:r>
              <a:rPr lang="en-GB" sz="2200" i="0" u="none" strike="noStrike" cap="none" dirty="0">
                <a:solidFill>
                  <a:srgbClr val="EA7125"/>
                </a:solidFill>
                <a:sym typeface="Arial"/>
              </a:rPr>
              <a:t> </a:t>
            </a:r>
            <a:r>
              <a:rPr lang="en-GB" sz="2200" i="0" u="none" strike="noStrike" cap="none" dirty="0">
                <a:solidFill>
                  <a:schemeClr val="tx1"/>
                </a:solidFill>
                <a:sym typeface="Arial"/>
              </a:rPr>
              <a:t>are the difference between the model and the data</a:t>
            </a:r>
            <a:endParaRPr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039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815125-8124-F7FB-C06A-DA1CC9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 of best 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84E69-20BF-B9EE-A47B-F47D23B320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611D1-BC32-3D1C-DE62-97D0C5E51E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608" y="1640017"/>
            <a:ext cx="4320000" cy="432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EB96A5-3B67-6CC5-DEE0-8D57779E35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1640017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97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815125-8124-F7FB-C06A-DA1CC9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 of best 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84E69-20BF-B9EE-A47B-F47D23B320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611D1-BC32-3D1C-DE62-97D0C5E51E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608" y="1640017"/>
            <a:ext cx="4320000" cy="432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76B0E6-4143-7D38-1F93-F337111AF6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1640017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961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815125-8124-F7FB-C06A-DA1CC9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 of best 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84E69-20BF-B9EE-A47B-F47D23B320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611D1-BC32-3D1C-DE62-97D0C5E51E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608" y="1640017"/>
            <a:ext cx="4320000" cy="432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176B0E6-4143-7D38-1F93-F337111AF6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1640017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51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815125-8124-F7FB-C06A-DA1CC9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84E69-20BF-B9EE-A47B-F47D23B320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34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611D1-BC32-3D1C-DE62-97D0C5E51E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608" y="1640017"/>
            <a:ext cx="4320000" cy="4320000"/>
          </a:xfrm>
          <a:prstGeom prst="rect">
            <a:avLst/>
          </a:prstGeom>
        </p:spPr>
      </p:pic>
      <p:sp>
        <p:nvSpPr>
          <p:cNvPr id="10" name="Google Shape;351;p47">
            <a:extLst>
              <a:ext uri="{FF2B5EF4-FFF2-40B4-BE49-F238E27FC236}">
                <a16:creationId xmlns:a16="http://schemas.microsoft.com/office/drawing/2014/main" id="{66F9ADC6-FF98-4454-2FDB-E52C82A0E7DA}"/>
              </a:ext>
            </a:extLst>
          </p:cNvPr>
          <p:cNvSpPr txBox="1"/>
          <p:nvPr/>
        </p:nvSpPr>
        <p:spPr>
          <a:xfrm>
            <a:off x="4211960" y="2024490"/>
            <a:ext cx="4635477" cy="110795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 i="0" u="none" strike="noStrike" cap="none" dirty="0">
                <a:solidFill>
                  <a:srgbClr val="0072CF"/>
                </a:solidFill>
                <a:sym typeface="Arial"/>
              </a:rPr>
              <a:t>Regression/significance testing</a:t>
            </a:r>
            <a:r>
              <a:rPr lang="en-GB" sz="2200" i="0" u="none" strike="noStrike" cap="none" dirty="0">
                <a:solidFill>
                  <a:srgbClr val="EA7125"/>
                </a:solidFill>
                <a:sym typeface="Arial"/>
              </a:rPr>
              <a:t> </a:t>
            </a:r>
            <a:r>
              <a:rPr lang="en-GB" sz="2200" i="0" u="none" strike="noStrike" cap="none" dirty="0">
                <a:solidFill>
                  <a:schemeClr val="tx1"/>
                </a:solidFill>
                <a:sym typeface="Arial"/>
              </a:rPr>
              <a:t>involves comparing our alternative model to a null model</a:t>
            </a:r>
            <a:endParaRPr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504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BF3B1-96D5-67C3-012D-D3F487969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F8C358-1DD2-2212-2940-B1766257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5FC40-C454-192C-DD5B-D3054923A54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35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FD74A-0562-0029-BA34-AB9131FEA6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1608" y="1640017"/>
            <a:ext cx="4320000" cy="432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36FAE-B740-9E1B-E29F-47D2C1B393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1640017"/>
            <a:ext cx="4320000" cy="43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9BD34B-2B2A-B8F2-0CCC-292C515D7390}"/>
              </a:ext>
            </a:extLst>
          </p:cNvPr>
          <p:cNvSpPr txBox="1"/>
          <p:nvPr/>
        </p:nvSpPr>
        <p:spPr>
          <a:xfrm>
            <a:off x="5436096" y="4756318"/>
            <a:ext cx="3006080" cy="461665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EA7125"/>
                </a:solidFill>
              </a:rPr>
              <a:t>Data = model + error</a:t>
            </a:r>
          </a:p>
        </p:txBody>
      </p:sp>
    </p:spTree>
    <p:extLst>
      <p:ext uri="{BB962C8B-B14F-4D97-AF65-F5344CB8AC3E}">
        <p14:creationId xmlns:p14="http://schemas.microsoft.com/office/powerpoint/2010/main" val="549734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1611D1-BC32-3D1C-DE62-97D0C5E51E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640017"/>
            <a:ext cx="4320000" cy="432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233D62-56B1-1F94-E3B5-FE23C3B6F0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1608" y="1640017"/>
            <a:ext cx="4320000" cy="4320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9815125-8124-F7FB-C06A-DA1CC9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84E69-20BF-B9EE-A47B-F47D23B320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6F230-E213-112C-00A3-A18EE1FCB5F0}"/>
              </a:ext>
            </a:extLst>
          </p:cNvPr>
          <p:cNvSpPr txBox="1"/>
          <p:nvPr/>
        </p:nvSpPr>
        <p:spPr>
          <a:xfrm>
            <a:off x="1472187" y="4725144"/>
            <a:ext cx="2304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EA7125"/>
                </a:solidFill>
              </a:rPr>
              <a:t>“signal”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4EFCD0-FACA-88E0-3678-742C61492BE0}"/>
              </a:ext>
            </a:extLst>
          </p:cNvPr>
          <p:cNvSpPr txBox="1"/>
          <p:nvPr/>
        </p:nvSpPr>
        <p:spPr>
          <a:xfrm>
            <a:off x="5868144" y="4725143"/>
            <a:ext cx="2304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EA7125"/>
                </a:solidFill>
              </a:rPr>
              <a:t>“noise”</a:t>
            </a:r>
          </a:p>
        </p:txBody>
      </p:sp>
    </p:spTree>
    <p:extLst>
      <p:ext uri="{BB962C8B-B14F-4D97-AF65-F5344CB8AC3E}">
        <p14:creationId xmlns:p14="http://schemas.microsoft.com/office/powerpoint/2010/main" val="232192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</a:rPr>
              <a:t>Categorical predictors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4F8A70-78FD-147C-D16F-98B234BE7902}"/>
              </a:ext>
            </a:extLst>
          </p:cNvPr>
          <p:cNvSpPr txBox="1"/>
          <p:nvPr/>
        </p:nvSpPr>
        <p:spPr>
          <a:xfrm>
            <a:off x="4748166" y="2136552"/>
            <a:ext cx="411003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3 groups</a:t>
            </a:r>
          </a:p>
          <a:p>
            <a:pPr marL="342900" indent="-342900"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10 points per group</a:t>
            </a:r>
          </a:p>
          <a:p>
            <a:pPr marL="342900" indent="-342900"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Equal variances</a:t>
            </a:r>
          </a:p>
          <a:p>
            <a:pPr marL="342900" indent="-342900"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Is there a difference between the</a:t>
            </a:r>
            <a:r>
              <a:rPr lang="en-GB" sz="2400" b="1" dirty="0">
                <a:solidFill>
                  <a:schemeClr val="tx1"/>
                </a:solidFill>
              </a:rPr>
              <a:t> means</a:t>
            </a:r>
            <a:r>
              <a:rPr lang="en-GB" sz="24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94DA11-E529-4FA7-DC24-13798D21EA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5797" y="1694910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58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Categorical predictors</a:t>
            </a:r>
            <a:endParaRPr dirty="0"/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1FFDF-393C-A300-747A-A3CAB256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175" y="1656962"/>
            <a:ext cx="3960000" cy="39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93BF97-2426-561F-A592-DECA41BA1279}"/>
              </a:ext>
            </a:extLst>
          </p:cNvPr>
          <p:cNvSpPr txBox="1"/>
          <p:nvPr/>
        </p:nvSpPr>
        <p:spPr>
          <a:xfrm>
            <a:off x="191529" y="5616962"/>
            <a:ext cx="8760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Groups different when the spread of means is </a:t>
            </a:r>
            <a:r>
              <a:rPr lang="en-GB" sz="2000" dirty="0">
                <a:solidFill>
                  <a:srgbClr val="EA7125"/>
                </a:solidFill>
              </a:rPr>
              <a:t>big</a:t>
            </a:r>
            <a:r>
              <a:rPr lang="en-GB" sz="2000" dirty="0">
                <a:solidFill>
                  <a:schemeClr val="tx1"/>
                </a:solidFill>
              </a:rPr>
              <a:t> relative to spread of data</a:t>
            </a:r>
            <a:endParaRPr lang="en-GB" sz="2000" dirty="0">
              <a:solidFill>
                <a:srgbClr val="EA712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91C37-83DB-B5CC-5C17-8D76A79F56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96505" y="1656962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43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Categorical predictors</a:t>
            </a:r>
            <a:endParaRPr dirty="0"/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1FFDF-393C-A300-747A-A3CAB25671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175" y="1656962"/>
            <a:ext cx="3960000" cy="396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93BF97-2426-561F-A592-DECA41BA1279}"/>
              </a:ext>
            </a:extLst>
          </p:cNvPr>
          <p:cNvSpPr txBox="1"/>
          <p:nvPr/>
        </p:nvSpPr>
        <p:spPr>
          <a:xfrm>
            <a:off x="21624" y="5616962"/>
            <a:ext cx="910075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900" dirty="0">
                <a:solidFill>
                  <a:schemeClr val="tx1"/>
                </a:solidFill>
              </a:rPr>
              <a:t>Groups not different when the spread of means is </a:t>
            </a:r>
            <a:r>
              <a:rPr lang="en-GB" sz="1900" dirty="0">
                <a:solidFill>
                  <a:srgbClr val="EA7125"/>
                </a:solidFill>
              </a:rPr>
              <a:t>small</a:t>
            </a:r>
            <a:r>
              <a:rPr lang="en-GB" sz="1900" dirty="0">
                <a:solidFill>
                  <a:schemeClr val="tx1"/>
                </a:solidFill>
              </a:rPr>
              <a:t> relative to spread of data</a:t>
            </a:r>
            <a:endParaRPr lang="en-GB" sz="1900" dirty="0">
              <a:solidFill>
                <a:srgbClr val="EA7125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5A56D-37C1-942D-AEE0-49CB3DCB926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96505" y="1656962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9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Populations &amp; samples of stuff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08150"/>
            <a:ext cx="4044445" cy="2700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3FC0C4-D681-4CE5-B41E-BCE48B80373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6A5D2C-FC32-9272-564D-6E876FA6F6CE}"/>
              </a:ext>
            </a:extLst>
          </p:cNvPr>
          <p:cNvSpPr txBox="1"/>
          <p:nvPr/>
        </p:nvSpPr>
        <p:spPr>
          <a:xfrm>
            <a:off x="323528" y="4725144"/>
            <a:ext cx="4083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</a:rPr>
              <a:t>Population</a:t>
            </a:r>
          </a:p>
          <a:p>
            <a:r>
              <a:rPr lang="en-GB" sz="1600" dirty="0">
                <a:solidFill>
                  <a:schemeClr val="tx1"/>
                </a:solidFill>
              </a:rPr>
              <a:t>The complete set of stuff I want to know something about</a:t>
            </a:r>
          </a:p>
        </p:txBody>
      </p:sp>
    </p:spTree>
    <p:extLst>
      <p:ext uri="{BB962C8B-B14F-4D97-AF65-F5344CB8AC3E}">
        <p14:creationId xmlns:p14="http://schemas.microsoft.com/office/powerpoint/2010/main" val="41503529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>
          <a:extLst>
            <a:ext uri="{FF2B5EF4-FFF2-40B4-BE49-F238E27FC236}">
              <a16:creationId xmlns:a16="http://schemas.microsoft.com/office/drawing/2014/main" id="{F7D5CABA-4678-21DA-A597-C0A6B8259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>
            <a:extLst>
              <a:ext uri="{FF2B5EF4-FFF2-40B4-BE49-F238E27FC236}">
                <a16:creationId xmlns:a16="http://schemas.microsoft.com/office/drawing/2014/main" id="{376DAE2D-E47F-0833-40DD-35DC3166EE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</a:rPr>
              <a:t>Categorical predictors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5" name="Google Shape;185;p28">
            <a:extLst>
              <a:ext uri="{FF2B5EF4-FFF2-40B4-BE49-F238E27FC236}">
                <a16:creationId xmlns:a16="http://schemas.microsoft.com/office/drawing/2014/main" id="{B602FCE7-ADA5-2788-8F8D-02C784367E8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CCF2BC-5E57-871D-4077-1DC7D57796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5797" y="1694910"/>
            <a:ext cx="4320000" cy="432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7016DF-C86E-05EC-344C-C5A4FF311742}"/>
              </a:ext>
            </a:extLst>
          </p:cNvPr>
          <p:cNvSpPr txBox="1"/>
          <p:nvPr/>
        </p:nvSpPr>
        <p:spPr>
          <a:xfrm>
            <a:off x="4211960" y="2204864"/>
            <a:ext cx="4502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Clr>
                <a:schemeClr val="tx1"/>
              </a:buClr>
            </a:pPr>
            <a:r>
              <a:rPr lang="en-GB" sz="2400" dirty="0"/>
              <a:t>Data 	= predictions + residuals</a:t>
            </a:r>
            <a:br>
              <a:rPr lang="en-GB" sz="2400" dirty="0"/>
            </a:br>
            <a:r>
              <a:rPr lang="en-GB" sz="2400" dirty="0"/>
              <a:t>	= model 	+ errors</a:t>
            </a:r>
            <a:br>
              <a:rPr lang="en-GB" sz="2400" dirty="0"/>
            </a:br>
            <a:r>
              <a:rPr lang="en-GB" sz="2400" dirty="0"/>
              <a:t>	= signal 	+ noise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340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D8E154-224A-11F2-7F04-A2E6493211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175" y="1656962"/>
            <a:ext cx="3960000" cy="39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77788-283E-2C03-704E-A2B912D76A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96505" y="1656962"/>
            <a:ext cx="3960000" cy="3960000"/>
          </a:xfrm>
          <a:prstGeom prst="rect">
            <a:avLst/>
          </a:prstGeom>
        </p:spPr>
      </p:pic>
      <p:sp>
        <p:nvSpPr>
          <p:cNvPr id="287" name="Google Shape;287;p40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B5EF9D-C645-2974-F43C-C7DB4800253D}"/>
              </a:ext>
            </a:extLst>
          </p:cNvPr>
          <p:cNvSpPr/>
          <p:nvPr/>
        </p:nvSpPr>
        <p:spPr>
          <a:xfrm>
            <a:off x="5770536" y="5383078"/>
            <a:ext cx="2329911" cy="38229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F3017-F2EE-5B92-7402-58ED7E81BA68}"/>
              </a:ext>
            </a:extLst>
          </p:cNvPr>
          <p:cNvSpPr/>
          <p:nvPr/>
        </p:nvSpPr>
        <p:spPr>
          <a:xfrm>
            <a:off x="1397389" y="5384337"/>
            <a:ext cx="2329911" cy="382291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Google Shape;332;p45">
            <a:extLst>
              <a:ext uri="{FF2B5EF4-FFF2-40B4-BE49-F238E27FC236}">
                <a16:creationId xmlns:a16="http://schemas.microsoft.com/office/drawing/2014/main" id="{B4C45E0B-45C5-5280-A561-1E59FAB21B54}"/>
              </a:ext>
            </a:extLst>
          </p:cNvPr>
          <p:cNvSpPr txBox="1"/>
          <p:nvPr/>
        </p:nvSpPr>
        <p:spPr>
          <a:xfrm>
            <a:off x="683568" y="5391849"/>
            <a:ext cx="352839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How much do the means vary </a:t>
            </a:r>
            <a:r>
              <a:rPr lang="en-GB" sz="1800" b="1" i="0" u="none" strike="noStrike" cap="none" dirty="0">
                <a:solidFill>
                  <a:srgbClr val="EA7125"/>
                </a:solidFill>
                <a:latin typeface="Arial"/>
                <a:ea typeface="Arial"/>
                <a:cs typeface="Arial"/>
                <a:sym typeface="Arial"/>
              </a:rPr>
              <a:t>between</a:t>
            </a:r>
            <a:r>
              <a:rPr lang="en-GB" sz="1800" b="0" i="0" u="none" strike="noStrike" cap="none" dirty="0">
                <a:solidFill>
                  <a:schemeClr val="tx1"/>
                </a:solidFill>
                <a:sym typeface="Arial"/>
              </a:rPr>
              <a:t> groups…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" name="Google Shape;333;p45">
            <a:extLst>
              <a:ext uri="{FF2B5EF4-FFF2-40B4-BE49-F238E27FC236}">
                <a16:creationId xmlns:a16="http://schemas.microsoft.com/office/drawing/2014/main" id="{EF638620-8695-867B-B25B-DC76A2772FFD}"/>
              </a:ext>
            </a:extLst>
          </p:cNvPr>
          <p:cNvSpPr txBox="1"/>
          <p:nvPr/>
        </p:nvSpPr>
        <p:spPr>
          <a:xfrm>
            <a:off x="5194466" y="5391849"/>
            <a:ext cx="352839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… compared with the data </a:t>
            </a:r>
            <a:r>
              <a:rPr lang="en-GB" sz="1800" b="1" i="0" u="none" strike="noStrike" cap="none" dirty="0">
                <a:solidFill>
                  <a:srgbClr val="EA7125"/>
                </a:solidFill>
                <a:latin typeface="Arial"/>
                <a:ea typeface="Arial"/>
                <a:cs typeface="Arial"/>
                <a:sym typeface="Arial"/>
              </a:rPr>
              <a:t>within</a:t>
            </a:r>
            <a:r>
              <a:rPr lang="en-GB" sz="1800" b="0" i="0" u="none" strike="noStrike" cap="none" dirty="0">
                <a:solidFill>
                  <a:schemeClr val="tx1"/>
                </a:solidFill>
                <a:sym typeface="Arial"/>
              </a:rPr>
              <a:t> each group?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Google Shape;182;p28">
            <a:extLst>
              <a:ext uri="{FF2B5EF4-FFF2-40B4-BE49-F238E27FC236}">
                <a16:creationId xmlns:a16="http://schemas.microsoft.com/office/drawing/2014/main" id="{DFCD08C2-F344-92C7-D6A2-C79CEEA3F9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</a:rPr>
              <a:t>Categorical predictors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6059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B2F45C-C238-24EF-2365-B4D15B0713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175" y="1656962"/>
            <a:ext cx="3960000" cy="39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692B15-2D0D-DCA5-ADD2-B444CDEFC5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6505" y="1656962"/>
            <a:ext cx="3960000" cy="396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E3DD53-3B69-DFEC-D6A4-E625BF3D1EA9}"/>
              </a:ext>
            </a:extLst>
          </p:cNvPr>
          <p:cNvSpPr/>
          <p:nvPr/>
        </p:nvSpPr>
        <p:spPr>
          <a:xfrm>
            <a:off x="6595745" y="5383078"/>
            <a:ext cx="671593" cy="4415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7" name="Google Shape;287;p40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896538-D603-6ED0-2B52-71168CEE1437}"/>
              </a:ext>
            </a:extLst>
          </p:cNvPr>
          <p:cNvSpPr/>
          <p:nvPr/>
        </p:nvSpPr>
        <p:spPr>
          <a:xfrm>
            <a:off x="976393" y="5383078"/>
            <a:ext cx="3280475" cy="18598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Google Shape;342;p46">
            <a:extLst>
              <a:ext uri="{FF2B5EF4-FFF2-40B4-BE49-F238E27FC236}">
                <a16:creationId xmlns:a16="http://schemas.microsoft.com/office/drawing/2014/main" id="{6F8E0394-280D-7639-B59C-F573FD5F1D4E}"/>
              </a:ext>
            </a:extLst>
          </p:cNvPr>
          <p:cNvSpPr txBox="1"/>
          <p:nvPr/>
        </p:nvSpPr>
        <p:spPr>
          <a:xfrm>
            <a:off x="408255" y="5403718"/>
            <a:ext cx="421196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Predicted values (group means) relative to global mean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4" name="Google Shape;343;p46">
            <a:extLst>
              <a:ext uri="{FF2B5EF4-FFF2-40B4-BE49-F238E27FC236}">
                <a16:creationId xmlns:a16="http://schemas.microsoft.com/office/drawing/2014/main" id="{3E91DEAF-BAF2-C637-4ABD-F15A61914D49}"/>
              </a:ext>
            </a:extLst>
          </p:cNvPr>
          <p:cNvSpPr txBox="1"/>
          <p:nvPr/>
        </p:nvSpPr>
        <p:spPr>
          <a:xfrm>
            <a:off x="4849086" y="5531832"/>
            <a:ext cx="396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Group data relative to group means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" name="Google Shape;182;p28">
            <a:extLst>
              <a:ext uri="{FF2B5EF4-FFF2-40B4-BE49-F238E27FC236}">
                <a16:creationId xmlns:a16="http://schemas.microsoft.com/office/drawing/2014/main" id="{707AEF9F-8182-EE60-6D2B-DB2BD100A3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</a:rPr>
              <a:t>Categorical predictors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4896DF-CD5C-AE56-C611-52757FB740FC}"/>
              </a:ext>
            </a:extLst>
          </p:cNvPr>
          <p:cNvSpPr txBox="1"/>
          <p:nvPr/>
        </p:nvSpPr>
        <p:spPr>
          <a:xfrm>
            <a:off x="1472187" y="4551511"/>
            <a:ext cx="2304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EA7125"/>
                </a:solidFill>
              </a:rPr>
              <a:t>“signal”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AA8777-FCF6-4F42-0BE2-1B89A0CB00D0}"/>
              </a:ext>
            </a:extLst>
          </p:cNvPr>
          <p:cNvSpPr txBox="1"/>
          <p:nvPr/>
        </p:nvSpPr>
        <p:spPr>
          <a:xfrm>
            <a:off x="5868144" y="4551510"/>
            <a:ext cx="23042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solidFill>
                  <a:srgbClr val="EA7125"/>
                </a:solidFill>
              </a:rPr>
              <a:t>“noise”</a:t>
            </a:r>
          </a:p>
        </p:txBody>
      </p:sp>
    </p:spTree>
    <p:extLst>
      <p:ext uri="{BB962C8B-B14F-4D97-AF65-F5344CB8AC3E}">
        <p14:creationId xmlns:p14="http://schemas.microsoft.com/office/powerpoint/2010/main" val="65002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8470EA-88FD-557F-600B-C87446918E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6132" y="1640017"/>
            <a:ext cx="4320000" cy="432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17AF38-B1E8-669C-D157-6B0842B755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8256" y="1640017"/>
            <a:ext cx="4320000" cy="4320000"/>
          </a:xfrm>
          <a:prstGeom prst="rect">
            <a:avLst/>
          </a:prstGeom>
        </p:spPr>
      </p:pic>
      <p:sp>
        <p:nvSpPr>
          <p:cNvPr id="287" name="Google Shape;287;p40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lang="en-GB"/>
          </a:p>
        </p:txBody>
      </p:sp>
      <p:sp>
        <p:nvSpPr>
          <p:cNvPr id="10" name="Google Shape;182;p28">
            <a:extLst>
              <a:ext uri="{FF2B5EF4-FFF2-40B4-BE49-F238E27FC236}">
                <a16:creationId xmlns:a16="http://schemas.microsoft.com/office/drawing/2014/main" id="{D1338400-A004-0FE1-5606-5BE818A11D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A7125"/>
                </a:solidFill>
              </a:rPr>
              <a:t>AN</a:t>
            </a:r>
            <a:r>
              <a:rPr lang="en-GB">
                <a:solidFill>
                  <a:schemeClr val="lt1"/>
                </a:solidFill>
              </a:rPr>
              <a:t>alysis </a:t>
            </a:r>
            <a:r>
              <a:rPr lang="en-GB">
                <a:solidFill>
                  <a:srgbClr val="EA7125"/>
                </a:solidFill>
              </a:rPr>
              <a:t>O</a:t>
            </a:r>
            <a:r>
              <a:rPr lang="en-GB">
                <a:solidFill>
                  <a:schemeClr val="lt1"/>
                </a:solidFill>
              </a:rPr>
              <a:t>f </a:t>
            </a:r>
            <a:r>
              <a:rPr lang="en-GB">
                <a:solidFill>
                  <a:srgbClr val="EA7125"/>
                </a:solidFill>
              </a:rPr>
              <a:t>VA</a:t>
            </a:r>
            <a:r>
              <a:rPr lang="en-GB">
                <a:solidFill>
                  <a:schemeClr val="lt1"/>
                </a:solidFill>
              </a:rPr>
              <a:t>riance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89248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B57F3368-A7D7-E65A-B981-13B187292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98E10-05DF-7470-4E18-BCAB00A194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6132" y="1640017"/>
            <a:ext cx="4320000" cy="4320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6B95A3C-F5B5-F440-043C-79FB962AF6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8256" y="1640017"/>
            <a:ext cx="4320000" cy="4320000"/>
          </a:xfrm>
          <a:prstGeom prst="rect">
            <a:avLst/>
          </a:prstGeom>
        </p:spPr>
      </p:pic>
      <p:sp>
        <p:nvSpPr>
          <p:cNvPr id="287" name="Google Shape;287;p40">
            <a:extLst>
              <a:ext uri="{FF2B5EF4-FFF2-40B4-BE49-F238E27FC236}">
                <a16:creationId xmlns:a16="http://schemas.microsoft.com/office/drawing/2014/main" id="{1911D8EC-A00C-9D75-FDE1-E42C8AD033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lang="en-GB"/>
          </a:p>
        </p:txBody>
      </p:sp>
      <p:sp>
        <p:nvSpPr>
          <p:cNvPr id="10" name="Google Shape;182;p28">
            <a:extLst>
              <a:ext uri="{FF2B5EF4-FFF2-40B4-BE49-F238E27FC236}">
                <a16:creationId xmlns:a16="http://schemas.microsoft.com/office/drawing/2014/main" id="{F33DF7F5-BFA2-78F1-B272-A86B2AE5F6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A7125"/>
                </a:solidFill>
              </a:rPr>
              <a:t>AN</a:t>
            </a:r>
            <a:r>
              <a:rPr lang="en-GB">
                <a:solidFill>
                  <a:schemeClr val="lt1"/>
                </a:solidFill>
              </a:rPr>
              <a:t>alysis </a:t>
            </a:r>
            <a:r>
              <a:rPr lang="en-GB">
                <a:solidFill>
                  <a:srgbClr val="EA7125"/>
                </a:solidFill>
              </a:rPr>
              <a:t>O</a:t>
            </a:r>
            <a:r>
              <a:rPr lang="en-GB">
                <a:solidFill>
                  <a:schemeClr val="lt1"/>
                </a:solidFill>
              </a:rPr>
              <a:t>f </a:t>
            </a:r>
            <a:r>
              <a:rPr lang="en-GB">
                <a:solidFill>
                  <a:srgbClr val="EA7125"/>
                </a:solidFill>
              </a:rPr>
              <a:t>VA</a:t>
            </a:r>
            <a:r>
              <a:rPr lang="en-GB">
                <a:solidFill>
                  <a:schemeClr val="lt1"/>
                </a:solidFill>
              </a:rPr>
              <a:t>riance</a:t>
            </a:r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4926971-5B4E-FD3D-5E1B-C091C9BA9C3C}"/>
              </a:ext>
            </a:extLst>
          </p:cNvPr>
          <p:cNvCxnSpPr>
            <a:cxnSpLocks/>
          </p:cNvCxnSpPr>
          <p:nvPr/>
        </p:nvCxnSpPr>
        <p:spPr>
          <a:xfrm>
            <a:off x="2411760" y="2996952"/>
            <a:ext cx="0" cy="151216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D2D0C52-2626-9224-D9F5-2A335AC11FD2}"/>
              </a:ext>
            </a:extLst>
          </p:cNvPr>
          <p:cNvCxnSpPr>
            <a:cxnSpLocks/>
          </p:cNvCxnSpPr>
          <p:nvPr/>
        </p:nvCxnSpPr>
        <p:spPr>
          <a:xfrm>
            <a:off x="6372200" y="2996952"/>
            <a:ext cx="0" cy="151216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658060-97E2-30F7-C7E9-45174BB027E3}"/>
              </a:ext>
            </a:extLst>
          </p:cNvPr>
          <p:cNvCxnSpPr>
            <a:cxnSpLocks/>
          </p:cNvCxnSpPr>
          <p:nvPr/>
        </p:nvCxnSpPr>
        <p:spPr>
          <a:xfrm>
            <a:off x="3851920" y="3284984"/>
            <a:ext cx="0" cy="86409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1069E6-461D-1087-906E-52B40896CB0B}"/>
              </a:ext>
            </a:extLst>
          </p:cNvPr>
          <p:cNvCxnSpPr>
            <a:cxnSpLocks/>
          </p:cNvCxnSpPr>
          <p:nvPr/>
        </p:nvCxnSpPr>
        <p:spPr>
          <a:xfrm>
            <a:off x="8028384" y="3284984"/>
            <a:ext cx="0" cy="86409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832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7B37AB64-AA78-5FDA-EB2C-EA10A54A7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>
            <a:extLst>
              <a:ext uri="{FF2B5EF4-FFF2-40B4-BE49-F238E27FC236}">
                <a16:creationId xmlns:a16="http://schemas.microsoft.com/office/drawing/2014/main" id="{0C20424C-8C46-10CB-0E5F-EF18115D43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45</a:t>
            </a:fld>
            <a:endParaRPr lang="en-GB"/>
          </a:p>
        </p:txBody>
      </p:sp>
      <p:sp>
        <p:nvSpPr>
          <p:cNvPr id="10" name="Google Shape;182;p28">
            <a:extLst>
              <a:ext uri="{FF2B5EF4-FFF2-40B4-BE49-F238E27FC236}">
                <a16:creationId xmlns:a16="http://schemas.microsoft.com/office/drawing/2014/main" id="{5F3937C3-334E-1496-3303-460242BBD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A7125"/>
                </a:solidFill>
              </a:rPr>
              <a:t>AN</a:t>
            </a:r>
            <a:r>
              <a:rPr lang="en-GB">
                <a:solidFill>
                  <a:schemeClr val="lt1"/>
                </a:solidFill>
              </a:rPr>
              <a:t>alysis </a:t>
            </a:r>
            <a:r>
              <a:rPr lang="en-GB">
                <a:solidFill>
                  <a:srgbClr val="EA7125"/>
                </a:solidFill>
              </a:rPr>
              <a:t>O</a:t>
            </a:r>
            <a:r>
              <a:rPr lang="en-GB">
                <a:solidFill>
                  <a:schemeClr val="lt1"/>
                </a:solidFill>
              </a:rPr>
              <a:t>f </a:t>
            </a:r>
            <a:r>
              <a:rPr lang="en-GB">
                <a:solidFill>
                  <a:srgbClr val="EA7125"/>
                </a:solidFill>
              </a:rPr>
              <a:t>VA</a:t>
            </a:r>
            <a:r>
              <a:rPr lang="en-GB">
                <a:solidFill>
                  <a:schemeClr val="lt1"/>
                </a:solidFill>
              </a:rPr>
              <a:t>riance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F05299-E5F7-584F-A94D-EE693B20B17A}"/>
              </a:ext>
            </a:extLst>
          </p:cNvPr>
          <p:cNvGrpSpPr>
            <a:grpSpLocks noChangeAspect="1"/>
          </p:cNvGrpSpPr>
          <p:nvPr/>
        </p:nvGrpSpPr>
        <p:grpSpPr>
          <a:xfrm>
            <a:off x="1172854" y="1640017"/>
            <a:ext cx="6798292" cy="3456000"/>
            <a:chOff x="388256" y="1640017"/>
            <a:chExt cx="8497876" cy="4320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82D1ED-604B-CCF6-DA17-5C55E821E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66132" y="1640017"/>
              <a:ext cx="4320000" cy="4320000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AA41074-479E-A3A1-3873-B99DAAA04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88256" y="1640017"/>
              <a:ext cx="4320000" cy="4320000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63BEF0E-9A88-E5FD-FCBA-C2C552403EE7}"/>
                </a:ext>
              </a:extLst>
            </p:cNvPr>
            <p:cNvCxnSpPr>
              <a:cxnSpLocks/>
            </p:cNvCxnSpPr>
            <p:nvPr/>
          </p:nvCxnSpPr>
          <p:spPr>
            <a:xfrm>
              <a:off x="2411760" y="2996952"/>
              <a:ext cx="0" cy="151216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B53804B-9D4B-730A-D7D7-DB611C9582B7}"/>
                </a:ext>
              </a:extLst>
            </p:cNvPr>
            <p:cNvCxnSpPr>
              <a:cxnSpLocks/>
            </p:cNvCxnSpPr>
            <p:nvPr/>
          </p:nvCxnSpPr>
          <p:spPr>
            <a:xfrm>
              <a:off x="6372200" y="2996952"/>
              <a:ext cx="0" cy="151216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C0E7775-4128-5915-0BA8-168F4F7D0040}"/>
                </a:ext>
              </a:extLst>
            </p:cNvPr>
            <p:cNvCxnSpPr>
              <a:cxnSpLocks/>
            </p:cNvCxnSpPr>
            <p:nvPr/>
          </p:nvCxnSpPr>
          <p:spPr>
            <a:xfrm>
              <a:off x="3851920" y="3284984"/>
              <a:ext cx="0" cy="86409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38E51BE-A470-9E9F-220D-F6B7B8BC1A94}"/>
                </a:ext>
              </a:extLst>
            </p:cNvPr>
            <p:cNvCxnSpPr>
              <a:cxnSpLocks/>
            </p:cNvCxnSpPr>
            <p:nvPr/>
          </p:nvCxnSpPr>
          <p:spPr>
            <a:xfrm>
              <a:off x="8028384" y="3284984"/>
              <a:ext cx="0" cy="86409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8503F8A-D48F-1101-FD86-369A46EC6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624" y="5217983"/>
            <a:ext cx="8501957" cy="802733"/>
          </a:xfrm>
          <a:solidFill>
            <a:srgbClr val="FFFFFF">
              <a:alpha val="89804"/>
            </a:srgbClr>
          </a:solidFill>
        </p:spPr>
        <p:txBody>
          <a:bodyPr/>
          <a:lstStyle/>
          <a:p>
            <a:pPr marL="0" indent="0" algn="ctr">
              <a:buNone/>
            </a:pPr>
            <a:r>
              <a:rPr lang="en-GB" sz="2400" dirty="0"/>
              <a:t>Use </a:t>
            </a:r>
            <a:r>
              <a:rPr lang="en-GB" sz="2400" dirty="0">
                <a:solidFill>
                  <a:srgbClr val="EA7125"/>
                </a:solidFill>
              </a:rPr>
              <a:t>variance</a:t>
            </a:r>
            <a:r>
              <a:rPr lang="en-GB" sz="2400" dirty="0"/>
              <a:t> to quantify strength of the signal and noise</a:t>
            </a:r>
            <a:br>
              <a:rPr lang="en-GB" sz="2400" dirty="0"/>
            </a:br>
            <a:r>
              <a:rPr lang="en-GB" sz="2400" dirty="0"/>
              <a:t>F statistic = signal-to-noise ratio</a:t>
            </a:r>
          </a:p>
        </p:txBody>
      </p:sp>
    </p:spTree>
    <p:extLst>
      <p:ext uri="{BB962C8B-B14F-4D97-AF65-F5344CB8AC3E}">
        <p14:creationId xmlns:p14="http://schemas.microsoft.com/office/powerpoint/2010/main" val="11461358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ED795B-6EB0-A946-C232-EA5B28381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92" y="2750798"/>
            <a:ext cx="8853616" cy="13564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862888" y="6451600"/>
            <a:ext cx="900112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3B84A50D-3EE8-4C4C-AEDA-A3757F6A4A77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83B6FC-B722-FE37-26A8-F8ED3531833C}"/>
              </a:ext>
            </a:extLst>
          </p:cNvPr>
          <p:cNvSpPr txBox="1"/>
          <p:nvPr/>
        </p:nvSpPr>
        <p:spPr>
          <a:xfrm>
            <a:off x="2576775" y="4725597"/>
            <a:ext cx="2465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Signal-to-noise ratio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(Ratio of variances)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2FAA2A-6368-3B34-F40C-7164658F6B5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042515" y="3647268"/>
            <a:ext cx="1249218" cy="1432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B0BFD74-83F3-ABE2-EB59-4621E408DB6A}"/>
              </a:ext>
            </a:extLst>
          </p:cNvPr>
          <p:cNvSpPr txBox="1"/>
          <p:nvPr/>
        </p:nvSpPr>
        <p:spPr>
          <a:xfrm>
            <a:off x="5605221" y="5020096"/>
            <a:ext cx="2947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Measure of whether this is a big/unlikely ratio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11DBFAF-DB07-49A9-4C4E-3B0EC59BB4AC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079164" y="3647268"/>
            <a:ext cx="599572" cy="1372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82;p28">
            <a:extLst>
              <a:ext uri="{FF2B5EF4-FFF2-40B4-BE49-F238E27FC236}">
                <a16:creationId xmlns:a16="http://schemas.microsoft.com/office/drawing/2014/main" id="{BEB4F4A3-4C40-20D5-50E9-0CEFF5D7AB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EA7125"/>
                </a:solidFill>
              </a:rPr>
              <a:t>AN</a:t>
            </a:r>
            <a:r>
              <a:rPr lang="en-GB" dirty="0">
                <a:solidFill>
                  <a:schemeClr val="lt1"/>
                </a:solidFill>
              </a:rPr>
              <a:t>alysis </a:t>
            </a:r>
            <a:r>
              <a:rPr lang="en-GB" dirty="0">
                <a:solidFill>
                  <a:srgbClr val="EA7125"/>
                </a:solidFill>
              </a:rPr>
              <a:t>O</a:t>
            </a:r>
            <a:r>
              <a:rPr lang="en-GB" dirty="0">
                <a:solidFill>
                  <a:schemeClr val="lt1"/>
                </a:solidFill>
              </a:rPr>
              <a:t>f </a:t>
            </a:r>
            <a:r>
              <a:rPr lang="en-GB" dirty="0">
                <a:solidFill>
                  <a:srgbClr val="EA7125"/>
                </a:solidFill>
              </a:rPr>
              <a:t>VA</a:t>
            </a:r>
            <a:r>
              <a:rPr lang="en-GB" dirty="0">
                <a:solidFill>
                  <a:schemeClr val="lt1"/>
                </a:solidFill>
              </a:rPr>
              <a:t>riance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817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60143354-F184-234A-942A-4CF363508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C1EB19-E540-B16A-5A6F-E8CB7E5EFF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868" y="1640017"/>
            <a:ext cx="4320000" cy="4320000"/>
          </a:xfrm>
          <a:prstGeom prst="rect">
            <a:avLst/>
          </a:prstGeom>
        </p:spPr>
      </p:pic>
      <p:sp>
        <p:nvSpPr>
          <p:cNvPr id="287" name="Google Shape;287;p40">
            <a:extLst>
              <a:ext uri="{FF2B5EF4-FFF2-40B4-BE49-F238E27FC236}">
                <a16:creationId xmlns:a16="http://schemas.microsoft.com/office/drawing/2014/main" id="{A0F30475-43B2-D3AC-04FC-EA7695E509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lang="en-GB"/>
          </a:p>
        </p:txBody>
      </p:sp>
      <p:sp>
        <p:nvSpPr>
          <p:cNvPr id="10" name="Google Shape;182;p28">
            <a:extLst>
              <a:ext uri="{FF2B5EF4-FFF2-40B4-BE49-F238E27FC236}">
                <a16:creationId xmlns:a16="http://schemas.microsoft.com/office/drawing/2014/main" id="{E360DC70-2FC8-1C9B-0661-9901B24A6D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</a:rPr>
              <a:t>Linear modelling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9D19C7-06F8-FEBD-B30F-5E6CE605CF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66132" y="1640017"/>
            <a:ext cx="4320000" cy="43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543C68-C103-9086-DB15-741E8B48F4AA}"/>
                  </a:ext>
                </a:extLst>
              </p:cNvPr>
              <p:cNvSpPr txBox="1"/>
              <p:nvPr/>
            </p:nvSpPr>
            <p:spPr>
              <a:xfrm>
                <a:off x="1187624" y="4725144"/>
                <a:ext cx="2725618" cy="553998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EA712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600" i="0">
                          <a:solidFill>
                            <a:srgbClr val="EA712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EA712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EA7125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i="0">
                              <a:solidFill>
                                <a:srgbClr val="EA712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i="0">
                          <a:solidFill>
                            <a:srgbClr val="EA712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EA712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EA7125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i="0">
                              <a:solidFill>
                                <a:srgbClr val="EA712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600" i="1">
                          <a:solidFill>
                            <a:srgbClr val="EA712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3600" dirty="0">
                  <a:solidFill>
                    <a:srgbClr val="EA7125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9543C68-C103-9086-DB15-741E8B48F4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725144"/>
                <a:ext cx="272561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472C87-B45A-5326-120C-9B147A42154D}"/>
                  </a:ext>
                </a:extLst>
              </p:cNvPr>
              <p:cNvSpPr txBox="1"/>
              <p:nvPr/>
            </p:nvSpPr>
            <p:spPr>
              <a:xfrm>
                <a:off x="5461112" y="4725144"/>
                <a:ext cx="2725618" cy="553998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rgbClr val="EA7125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3600" i="0">
                          <a:solidFill>
                            <a:srgbClr val="EA712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EA712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EA7125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i="0">
                              <a:solidFill>
                                <a:srgbClr val="EA7125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i="0">
                          <a:solidFill>
                            <a:srgbClr val="EA712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600" i="1">
                              <a:solidFill>
                                <a:srgbClr val="EA712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solidFill>
                                <a:srgbClr val="EA7125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i="0">
                              <a:solidFill>
                                <a:srgbClr val="EA712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600" i="1">
                          <a:solidFill>
                            <a:srgbClr val="EA7125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3600" dirty="0">
                  <a:solidFill>
                    <a:srgbClr val="EA7125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472C87-B45A-5326-120C-9B147A421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112" y="4725144"/>
                <a:ext cx="2725618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45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>
          <a:extLst>
            <a:ext uri="{FF2B5EF4-FFF2-40B4-BE49-F238E27FC236}">
              <a16:creationId xmlns:a16="http://schemas.microsoft.com/office/drawing/2014/main" id="{8EA1B56E-0001-0509-468F-8551FEB5A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>
            <a:extLst>
              <a:ext uri="{FF2B5EF4-FFF2-40B4-BE49-F238E27FC236}">
                <a16:creationId xmlns:a16="http://schemas.microsoft.com/office/drawing/2014/main" id="{EBF56F1F-FA5B-DAFD-C64E-232141AEE4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lang="en-GB"/>
          </a:p>
        </p:txBody>
      </p:sp>
      <p:sp>
        <p:nvSpPr>
          <p:cNvPr id="10" name="Google Shape;182;p28">
            <a:extLst>
              <a:ext uri="{FF2B5EF4-FFF2-40B4-BE49-F238E27FC236}">
                <a16:creationId xmlns:a16="http://schemas.microsoft.com/office/drawing/2014/main" id="{768E7337-B1D5-34C0-D67D-ED8AA9EF29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bg1"/>
                </a:solidFill>
              </a:rPr>
              <a:t>Linear modelling framework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34B406-DAB4-870A-673C-6DA2913E75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112" y="1514012"/>
            <a:ext cx="7397511" cy="4572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C86F82-BC53-52E8-7934-C8A3192FC07A}"/>
                  </a:ext>
                </a:extLst>
              </p:cNvPr>
              <p:cNvSpPr txBox="1"/>
              <p:nvPr/>
            </p:nvSpPr>
            <p:spPr>
              <a:xfrm>
                <a:off x="1877935" y="3246018"/>
                <a:ext cx="6016455" cy="553998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600" i="1" smtClean="0">
                        <a:solidFill>
                          <a:srgbClr val="EA7125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3600" i="0">
                        <a:solidFill>
                          <a:srgbClr val="EA712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3600" i="0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>
                        <a:solidFill>
                          <a:srgbClr val="EA712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3600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3600" i="1" smtClean="0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3600" dirty="0">
                    <a:solidFill>
                      <a:srgbClr val="EA712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3600">
                        <a:solidFill>
                          <a:srgbClr val="EA712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0" smtClean="0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600" dirty="0">
                    <a:solidFill>
                      <a:srgbClr val="EA712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3600">
                        <a:solidFill>
                          <a:srgbClr val="EA712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0" smtClean="0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3600" dirty="0">
                  <a:solidFill>
                    <a:srgbClr val="EA7125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C86F82-BC53-52E8-7934-C8A3192FC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935" y="3246018"/>
                <a:ext cx="601645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03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30749-3220-0CDD-5198-122238A01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modelling framework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9F0B4A-83B4-363B-148E-6065151B1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84A50D-3EE8-4C4C-AEDA-A3757F6A4A77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  <p:pic>
        <p:nvPicPr>
          <p:cNvPr id="6" name="Picture 5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1A3EADC9-73A4-0F6E-F449-97523B045F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12" y="1514012"/>
            <a:ext cx="7397511" cy="45720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D71AE3-3579-CA4B-26C7-4F4D2A6980BD}"/>
                  </a:ext>
                </a:extLst>
              </p:cNvPr>
              <p:cNvSpPr txBox="1"/>
              <p:nvPr/>
            </p:nvSpPr>
            <p:spPr>
              <a:xfrm>
                <a:off x="1877935" y="3246018"/>
                <a:ext cx="6016455" cy="553998"/>
              </a:xfrm>
              <a:prstGeom prst="rect">
                <a:avLst/>
              </a:prstGeom>
              <a:solidFill>
                <a:srgbClr val="FFFFFF">
                  <a:alpha val="89804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3600" i="1" smtClean="0">
                        <a:solidFill>
                          <a:srgbClr val="EA7125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3600" i="0">
                        <a:solidFill>
                          <a:srgbClr val="EA7125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3600" i="0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600">
                        <a:solidFill>
                          <a:srgbClr val="EA712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3600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3600" i="1" smtClean="0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3600" dirty="0">
                    <a:solidFill>
                      <a:srgbClr val="EA712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3600">
                        <a:solidFill>
                          <a:srgbClr val="EA712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0" smtClean="0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600" dirty="0">
                    <a:solidFill>
                      <a:srgbClr val="EA7125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3600">
                        <a:solidFill>
                          <a:srgbClr val="EA712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600" b="0" i="0" smtClean="0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solidFill>
                              <a:srgbClr val="EA712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3600" dirty="0">
                  <a:solidFill>
                    <a:srgbClr val="EA7125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D71AE3-3579-CA4B-26C7-4F4D2A698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935" y="3246018"/>
                <a:ext cx="601645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35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Populations &amp; samples of stuff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08150"/>
            <a:ext cx="4044445" cy="27000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7" r="8864"/>
          <a:stretch/>
        </p:blipFill>
        <p:spPr>
          <a:xfrm>
            <a:off x="4848034" y="1708150"/>
            <a:ext cx="4044446" cy="2700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862888" y="6451600"/>
            <a:ext cx="900112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3B84A50D-3EE8-4C4C-AEDA-A3757F6A4A77}" type="slidenum">
              <a:rPr lang="en-GB" smtClean="0">
                <a:solidFill>
                  <a:schemeClr val="bg1"/>
                </a:solidFill>
              </a:rPr>
              <a:pPr>
                <a:defRPr/>
              </a:pPr>
              <a:t>5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4725144"/>
            <a:ext cx="4083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</a:rPr>
              <a:t>Population</a:t>
            </a:r>
          </a:p>
          <a:p>
            <a:r>
              <a:rPr lang="en-GB" sz="1600" dirty="0">
                <a:solidFill>
                  <a:schemeClr val="tx1"/>
                </a:solidFill>
              </a:rPr>
              <a:t>The complete set of stuff I want to know something about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8024" y="4725144"/>
            <a:ext cx="4083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1"/>
                </a:solidFill>
              </a:rPr>
              <a:t>Sample</a:t>
            </a:r>
          </a:p>
          <a:p>
            <a:r>
              <a:rPr lang="en-GB" sz="1600" dirty="0">
                <a:solidFill>
                  <a:schemeClr val="tx1"/>
                </a:solidFill>
              </a:rPr>
              <a:t>The (much smaller) set of stuff I can actually see</a:t>
            </a:r>
          </a:p>
        </p:txBody>
      </p:sp>
      <p:sp>
        <p:nvSpPr>
          <p:cNvPr id="13" name="Right Arrow 12"/>
          <p:cNvSpPr/>
          <p:nvPr/>
        </p:nvSpPr>
        <p:spPr>
          <a:xfrm flipH="1">
            <a:off x="3605516" y="2661889"/>
            <a:ext cx="1843177" cy="864096"/>
          </a:xfrm>
          <a:prstGeom prst="rightArrow">
            <a:avLst/>
          </a:prstGeom>
          <a:solidFill>
            <a:srgbClr val="EF9157"/>
          </a:solidFill>
          <a:ln>
            <a:solidFill>
              <a:srgbClr val="EA71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851713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95540-9A9A-0B3B-DFB6-91C8C4154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modelling framework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D2A003-FD18-F0EC-C080-005FE4DD2A4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50</a:t>
            </a:fld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CB550B-CF15-7CE9-C091-6A8237122712}"/>
                  </a:ext>
                </a:extLst>
              </p:cNvPr>
              <p:cNvSpPr txBox="1"/>
              <p:nvPr/>
            </p:nvSpPr>
            <p:spPr>
              <a:xfrm>
                <a:off x="2402826" y="3326871"/>
                <a:ext cx="35439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rgbClr val="003E7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i="0">
                          <a:solidFill>
                            <a:srgbClr val="003E7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3E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3E72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i="0">
                              <a:solidFill>
                                <a:srgbClr val="003E7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i="0">
                          <a:solidFill>
                            <a:srgbClr val="003E7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3E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3E72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i="0">
                              <a:solidFill>
                                <a:srgbClr val="003E7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400" i="1">
                              <a:solidFill>
                                <a:srgbClr val="003E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3E7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0">
                              <a:solidFill>
                                <a:srgbClr val="003E7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i="0">
                          <a:solidFill>
                            <a:srgbClr val="003E7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0" smtClean="0">
                          <a:solidFill>
                            <a:srgbClr val="003E72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GB" sz="2400" b="0" i="1" smtClean="0">
                          <a:solidFill>
                            <a:srgbClr val="003E7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>
                          <a:solidFill>
                            <a:srgbClr val="003E72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400" i="1" baseline="-25000">
                          <a:solidFill>
                            <a:srgbClr val="003E7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rgbClr val="003E7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3E7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3E7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2400" dirty="0">
                  <a:solidFill>
                    <a:srgbClr val="003E7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CB550B-CF15-7CE9-C091-6A8237122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826" y="3326871"/>
                <a:ext cx="3543919" cy="369332"/>
              </a:xfrm>
              <a:prstGeom prst="rect">
                <a:avLst/>
              </a:prstGeom>
              <a:blipFill>
                <a:blip r:embed="rId3"/>
                <a:stretch>
                  <a:fillRect l="-1375" b="-3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4E964B-81E9-1E2D-E862-EC64C38A59D9}"/>
                  </a:ext>
                </a:extLst>
              </p:cNvPr>
              <p:cNvSpPr txBox="1"/>
              <p:nvPr/>
            </p:nvSpPr>
            <p:spPr>
              <a:xfrm>
                <a:off x="5946745" y="3326871"/>
                <a:ext cx="4633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4E964B-81E9-1E2D-E862-EC64C38A5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745" y="3326871"/>
                <a:ext cx="463396" cy="369332"/>
              </a:xfrm>
              <a:prstGeom prst="rect">
                <a:avLst/>
              </a:prstGeom>
              <a:blipFill>
                <a:blip r:embed="rId4"/>
                <a:stretch>
                  <a:fillRect l="-11842" r="-3947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DCFF33-7C65-CCD8-0864-A9FF9575780F}"/>
                  </a:ext>
                </a:extLst>
              </p:cNvPr>
              <p:cNvSpPr txBox="1"/>
              <p:nvPr/>
            </p:nvSpPr>
            <p:spPr>
              <a:xfrm>
                <a:off x="5081286" y="1884446"/>
                <a:ext cx="3449255" cy="946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dirty="0">
                    <a:solidFill>
                      <a:schemeClr val="tx1"/>
                    </a:solidFill>
                    <a:latin typeface="+mj-lt"/>
                  </a:rPr>
                  <a:t>Predictors (</a:t>
                </a:r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rgbClr val="003E7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1800" dirty="0">
                    <a:solidFill>
                      <a:schemeClr val="tx1"/>
                    </a:solidFill>
                    <a:latin typeface="+mj-lt"/>
                  </a:rPr>
                  <a:t> variables) can be anything you want, including interactions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DCFF33-7C65-CCD8-0864-A9FF95757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286" y="1884446"/>
                <a:ext cx="3449255" cy="946991"/>
              </a:xfrm>
              <a:prstGeom prst="rect">
                <a:avLst/>
              </a:prstGeom>
              <a:blipFill>
                <a:blip r:embed="rId5"/>
                <a:stretch>
                  <a:fillRect l="-1593" t="-645" b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238FA9-C172-B55F-30B5-47B2F4C9473C}"/>
                  </a:ext>
                </a:extLst>
              </p:cNvPr>
              <p:cNvSpPr txBox="1"/>
              <p:nvPr/>
            </p:nvSpPr>
            <p:spPr>
              <a:xfrm>
                <a:off x="1104351" y="1999130"/>
                <a:ext cx="2071869" cy="669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rgbClr val="003E72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1800" dirty="0">
                    <a:solidFill>
                      <a:schemeClr val="tx1"/>
                    </a:solidFill>
                    <a:latin typeface="+mj-lt"/>
                  </a:rPr>
                  <a:t> is a continuous response variable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238FA9-C172-B55F-30B5-47B2F4C94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351" y="1999130"/>
                <a:ext cx="2071869" cy="669992"/>
              </a:xfrm>
              <a:prstGeom prst="rect">
                <a:avLst/>
              </a:prstGeom>
              <a:blipFill>
                <a:blip r:embed="rId6"/>
                <a:stretch>
                  <a:fillRect l="-2353" t="-1818"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DC8F8A-577F-7EAB-4FB9-75A995D96163}"/>
                  </a:ext>
                </a:extLst>
              </p:cNvPr>
              <p:cNvSpPr txBox="1"/>
              <p:nvPr/>
            </p:nvSpPr>
            <p:spPr>
              <a:xfrm>
                <a:off x="900001" y="4596251"/>
                <a:ext cx="2850266" cy="1223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dirty="0">
                    <a:solidFill>
                      <a:schemeClr val="tx1"/>
                    </a:solidFill>
                    <a:latin typeface="+mj-lt"/>
                  </a:rPr>
                  <a:t>The </a:t>
                </a:r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rgbClr val="003E72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800" dirty="0">
                    <a:solidFill>
                      <a:schemeClr val="tx1"/>
                    </a:solidFill>
                    <a:latin typeface="+mj-lt"/>
                  </a:rPr>
                  <a:t> coefficients, collectively, describe the specific model that has been fitted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1DC8F8A-577F-7EAB-4FB9-75A995D96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001" y="4596251"/>
                <a:ext cx="2850266" cy="1223989"/>
              </a:xfrm>
              <a:prstGeom prst="rect">
                <a:avLst/>
              </a:prstGeom>
              <a:blipFill>
                <a:blip r:embed="rId7"/>
                <a:stretch>
                  <a:fillRect l="-1927" t="-995" b="-69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F8E39E-7462-A652-BD41-E1B2C693A931}"/>
                  </a:ext>
                </a:extLst>
              </p:cNvPr>
              <p:cNvSpPr txBox="1"/>
              <p:nvPr/>
            </p:nvSpPr>
            <p:spPr>
              <a:xfrm>
                <a:off x="5852772" y="4596251"/>
                <a:ext cx="2391227" cy="730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GB" sz="18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 is sometimes used to represent the error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F8E39E-7462-A652-BD41-E1B2C693A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772" y="4596251"/>
                <a:ext cx="2391227" cy="730136"/>
              </a:xfrm>
              <a:prstGeom prst="rect">
                <a:avLst/>
              </a:prstGeom>
              <a:blipFill>
                <a:blip r:embed="rId8"/>
                <a:stretch>
                  <a:fillRect l="-2041" r="-510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ue arrow pointing to a curved line&#10;&#10;Description automatically generated">
            <a:extLst>
              <a:ext uri="{FF2B5EF4-FFF2-40B4-BE49-F238E27FC236}">
                <a16:creationId xmlns:a16="http://schemas.microsoft.com/office/drawing/2014/main" id="{287C703B-91A2-8720-8C01-405AC7C8C4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2127" y="2773696"/>
            <a:ext cx="1072352" cy="858990"/>
          </a:xfrm>
          <a:prstGeom prst="rect">
            <a:avLst/>
          </a:prstGeom>
        </p:spPr>
      </p:pic>
      <p:pic>
        <p:nvPicPr>
          <p:cNvPr id="9" name="Picture 8" descr="A blue arrow pointing to a curved line&#10;&#10;Description automatically generated">
            <a:extLst>
              <a:ext uri="{FF2B5EF4-FFF2-40B4-BE49-F238E27FC236}">
                <a16:creationId xmlns:a16="http://schemas.microsoft.com/office/drawing/2014/main" id="{AFAEA239-A088-3F11-CA58-E671A7DF62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875505" y="2440807"/>
            <a:ext cx="1072352" cy="858990"/>
          </a:xfrm>
          <a:prstGeom prst="rect">
            <a:avLst/>
          </a:prstGeom>
        </p:spPr>
      </p:pic>
      <p:pic>
        <p:nvPicPr>
          <p:cNvPr id="11" name="Picture 10" descr="A blue arrow pointing to a curved line&#10;&#10;Description automatically generated">
            <a:extLst>
              <a:ext uri="{FF2B5EF4-FFF2-40B4-BE49-F238E27FC236}">
                <a16:creationId xmlns:a16="http://schemas.microsoft.com/office/drawing/2014/main" id="{A903E03B-1009-C85E-29FF-30E205D424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2943354" y="3860001"/>
            <a:ext cx="1072352" cy="858990"/>
          </a:xfrm>
          <a:prstGeom prst="rect">
            <a:avLst/>
          </a:prstGeom>
        </p:spPr>
      </p:pic>
      <p:pic>
        <p:nvPicPr>
          <p:cNvPr id="16" name="Picture 15" descr="A black background with a brown arrow&#10;&#10;Description automatically generated">
            <a:extLst>
              <a:ext uri="{FF2B5EF4-FFF2-40B4-BE49-F238E27FC236}">
                <a16:creationId xmlns:a16="http://schemas.microsoft.com/office/drawing/2014/main" id="{E406BEED-B302-F35A-4049-27E96FE9B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0141" y="3472377"/>
            <a:ext cx="839594" cy="110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6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588F-3F12-5B83-E59B-F65B3E327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312076-CAEC-D67C-63F0-2C0F577D084C}"/>
              </a:ext>
            </a:extLst>
          </p:cNvPr>
          <p:cNvSpPr txBox="1"/>
          <p:nvPr/>
        </p:nvSpPr>
        <p:spPr>
          <a:xfrm>
            <a:off x="515649" y="1772918"/>
            <a:ext cx="811270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+mj-lt"/>
              </a:rPr>
              <a:t>For a linear model, we are assuming:</a:t>
            </a:r>
          </a:p>
          <a:p>
            <a:endParaRPr lang="en-GB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Continuous response variable</a:t>
            </a: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Independent observations</a:t>
            </a:r>
            <a:endParaRPr lang="en-GB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j-lt"/>
              </a:rPr>
              <a:t>Linear relationship (coefficients)</a:t>
            </a: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j-lt"/>
              </a:rPr>
              <a:t>Homogeneity of variance in residuals</a:t>
            </a: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j-lt"/>
              </a:rPr>
              <a:t>Normally distributed residuals</a:t>
            </a: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tx1"/>
                </a:solidFill>
                <a:latin typeface="+mj-lt"/>
              </a:rPr>
              <a:t>Lack of points with high leverage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chemeClr val="tx1">
                  <a:lumMod val="50000"/>
                </a:schemeClr>
              </a:buClr>
            </a:pPr>
            <a:endParaRPr lang="en-GB" sz="2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F75359-7384-EB0C-64AE-4AB6256848CA}"/>
              </a:ext>
            </a:extLst>
          </p:cNvPr>
          <p:cNvGrpSpPr/>
          <p:nvPr/>
        </p:nvGrpSpPr>
        <p:grpSpPr>
          <a:xfrm>
            <a:off x="5697125" y="2391757"/>
            <a:ext cx="2615819" cy="830997"/>
            <a:chOff x="5627427" y="3303795"/>
            <a:chExt cx="2615819" cy="830997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698472FE-E347-FAF8-589B-1D8450D990EB}"/>
                </a:ext>
              </a:extLst>
            </p:cNvPr>
            <p:cNvSpPr/>
            <p:nvPr/>
          </p:nvSpPr>
          <p:spPr>
            <a:xfrm>
              <a:off x="5627427" y="3361899"/>
              <a:ext cx="254758" cy="715889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1022E7-45F9-0DF8-7649-ED8F43F58940}"/>
                </a:ext>
              </a:extLst>
            </p:cNvPr>
            <p:cNvSpPr txBox="1"/>
            <p:nvPr/>
          </p:nvSpPr>
          <p:spPr>
            <a:xfrm>
              <a:off x="6055055" y="3303795"/>
              <a:ext cx="2188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003E72"/>
                  </a:solidFill>
                </a:rPr>
                <a:t>Information you need to know about the dataset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13347C-6982-A16D-B252-3C4D50B9E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Assumptions of a linear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DF20F1-C52D-754B-06B9-9D860452C17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51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9E87EC-19CD-0A01-E452-7F7B4AB1348F}"/>
              </a:ext>
            </a:extLst>
          </p:cNvPr>
          <p:cNvGrpSpPr/>
          <p:nvPr/>
        </p:nvGrpSpPr>
        <p:grpSpPr>
          <a:xfrm>
            <a:off x="5681225" y="3404343"/>
            <a:ext cx="2615819" cy="1505802"/>
            <a:chOff x="5627427" y="3361899"/>
            <a:chExt cx="2615819" cy="1505802"/>
          </a:xfrm>
        </p:grpSpPr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A2F482C8-4CA6-D7E0-9AFA-355F5F24F715}"/>
                </a:ext>
              </a:extLst>
            </p:cNvPr>
            <p:cNvSpPr/>
            <p:nvPr/>
          </p:nvSpPr>
          <p:spPr>
            <a:xfrm>
              <a:off x="5627427" y="3361899"/>
              <a:ext cx="254758" cy="150580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1381C6-E8B0-A631-DDCE-B8B207BB671B}"/>
                </a:ext>
              </a:extLst>
            </p:cNvPr>
            <p:cNvSpPr txBox="1"/>
            <p:nvPr/>
          </p:nvSpPr>
          <p:spPr>
            <a:xfrm>
              <a:off x="6055055" y="3822412"/>
              <a:ext cx="2188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003E72"/>
                  </a:solidFill>
                </a:rPr>
                <a:t>Can be assessed using diagnostic plots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99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08E3-5611-4EA2-ADCD-712CE79B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Assumptions of a linear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C9D61-677C-4EB5-A749-FCC8F756B7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3FC0C4-D681-4CE5-B41E-BCE48B80373A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8ED48-6045-41C1-A27E-189C6C9DD6A6}"/>
              </a:ext>
            </a:extLst>
          </p:cNvPr>
          <p:cNvSpPr txBox="1"/>
          <p:nvPr/>
        </p:nvSpPr>
        <p:spPr>
          <a:xfrm>
            <a:off x="6948264" y="21328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Normality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DA9F7-4455-4657-87D1-2729A24BF717}"/>
              </a:ext>
            </a:extLst>
          </p:cNvPr>
          <p:cNvSpPr txBox="1"/>
          <p:nvPr/>
        </p:nvSpPr>
        <p:spPr>
          <a:xfrm>
            <a:off x="6948264" y="4587071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Influential Points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F3DB9-D458-43D0-A1B9-3C2F9D5C6CE4}"/>
              </a:ext>
            </a:extLst>
          </p:cNvPr>
          <p:cNvSpPr txBox="1"/>
          <p:nvPr/>
        </p:nvSpPr>
        <p:spPr>
          <a:xfrm>
            <a:off x="971599" y="212363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Linearity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89C179-3867-46D9-83BB-608D56C86DC2}"/>
              </a:ext>
            </a:extLst>
          </p:cNvPr>
          <p:cNvSpPr txBox="1"/>
          <p:nvPr/>
        </p:nvSpPr>
        <p:spPr>
          <a:xfrm>
            <a:off x="827584" y="4586527"/>
            <a:ext cx="129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Equality of Variance</a:t>
            </a:r>
          </a:p>
        </p:txBody>
      </p:sp>
      <p:pic>
        <p:nvPicPr>
          <p:cNvPr id="7" name="Content Placeholder 6" descr="A collage of graphs&#10;&#10;Description automatically generated">
            <a:extLst>
              <a:ext uri="{FF2B5EF4-FFF2-40B4-BE49-F238E27FC236}">
                <a16:creationId xmlns:a16="http://schemas.microsoft.com/office/drawing/2014/main" id="{5E2610C5-B357-7D5A-E508-C2352F8EC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9" y="1708150"/>
            <a:ext cx="4067175" cy="4067175"/>
          </a:xfrm>
        </p:spPr>
      </p:pic>
    </p:spTree>
    <p:extLst>
      <p:ext uri="{BB962C8B-B14F-4D97-AF65-F5344CB8AC3E}">
        <p14:creationId xmlns:p14="http://schemas.microsoft.com/office/powerpoint/2010/main" val="4055518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08E3-5611-4EA2-ADCD-712CE79BC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Assumptions of a linear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C9D61-677C-4EB5-A749-FCC8F756B7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3FC0C4-D681-4CE5-B41E-BCE48B80373A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18ED48-6045-41C1-A27E-189C6C9DD6A6}"/>
              </a:ext>
            </a:extLst>
          </p:cNvPr>
          <p:cNvSpPr txBox="1"/>
          <p:nvPr/>
        </p:nvSpPr>
        <p:spPr>
          <a:xfrm>
            <a:off x="6948264" y="2132856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Normality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DA9F7-4455-4657-87D1-2729A24BF717}"/>
              </a:ext>
            </a:extLst>
          </p:cNvPr>
          <p:cNvSpPr txBox="1"/>
          <p:nvPr/>
        </p:nvSpPr>
        <p:spPr>
          <a:xfrm>
            <a:off x="6948264" y="4587071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Influential Points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F3DB9-D458-43D0-A1B9-3C2F9D5C6CE4}"/>
              </a:ext>
            </a:extLst>
          </p:cNvPr>
          <p:cNvSpPr txBox="1"/>
          <p:nvPr/>
        </p:nvSpPr>
        <p:spPr>
          <a:xfrm>
            <a:off x="971599" y="212363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Linearity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89C179-3867-46D9-83BB-608D56C86DC2}"/>
              </a:ext>
            </a:extLst>
          </p:cNvPr>
          <p:cNvSpPr txBox="1"/>
          <p:nvPr/>
        </p:nvSpPr>
        <p:spPr>
          <a:xfrm>
            <a:off x="827584" y="4586527"/>
            <a:ext cx="1296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Equality of Variance</a:t>
            </a:r>
          </a:p>
        </p:txBody>
      </p:sp>
      <p:pic>
        <p:nvPicPr>
          <p:cNvPr id="7" name="Content Placeholder 6" descr="A group of graphs with black dots&#10;&#10;Description automatically generated with medium confidence">
            <a:extLst>
              <a:ext uri="{FF2B5EF4-FFF2-40B4-BE49-F238E27FC236}">
                <a16:creationId xmlns:a16="http://schemas.microsoft.com/office/drawing/2014/main" id="{922CF639-0656-FEE9-F043-794B339E9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19" y="1708150"/>
            <a:ext cx="4067175" cy="4067175"/>
          </a:xfrm>
        </p:spPr>
      </p:pic>
    </p:spTree>
    <p:extLst>
      <p:ext uri="{BB962C8B-B14F-4D97-AF65-F5344CB8AC3E}">
        <p14:creationId xmlns:p14="http://schemas.microsoft.com/office/powerpoint/2010/main" val="57559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C2A13B-43C8-6D11-FED3-B28DCCBC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3252" y="1511185"/>
            <a:ext cx="7397496" cy="4572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9815125-8124-F7FB-C06A-DA1CC9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comparison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84E69-20BF-B9EE-A47B-F47D23B320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3070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815125-8124-F7FB-C06A-DA1CC911E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Choosing predictors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84E69-20BF-B9EE-A47B-F47D23B320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55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A696C3-2BBC-F3AC-8A12-D13E9B81D1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1659339"/>
            <a:ext cx="9143996" cy="36575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0A30B2-C7DE-E814-C0BE-AFD25D5E3564}"/>
              </a:ext>
            </a:extLst>
          </p:cNvPr>
          <p:cNvSpPr txBox="1"/>
          <p:nvPr/>
        </p:nvSpPr>
        <p:spPr>
          <a:xfrm>
            <a:off x="3361898" y="5436359"/>
            <a:ext cx="296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2CF"/>
                </a:solidFill>
              </a:rPr>
              <a:t>weight ~ height + identity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AAE3A1-3DAA-6875-D692-FDF879E95244}"/>
              </a:ext>
            </a:extLst>
          </p:cNvPr>
          <p:cNvSpPr txBox="1"/>
          <p:nvPr/>
        </p:nvSpPr>
        <p:spPr>
          <a:xfrm>
            <a:off x="6296166" y="5436359"/>
            <a:ext cx="296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2CF"/>
                </a:solidFill>
              </a:rPr>
              <a:t>weight ~ height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B20A67-72D6-6706-33E7-38E96A76368D}"/>
              </a:ext>
            </a:extLst>
          </p:cNvPr>
          <p:cNvSpPr txBox="1"/>
          <p:nvPr/>
        </p:nvSpPr>
        <p:spPr>
          <a:xfrm>
            <a:off x="313899" y="5316937"/>
            <a:ext cx="2966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0072CF"/>
                </a:solidFill>
              </a:rPr>
              <a:t>weight ~ height + identity</a:t>
            </a:r>
          </a:p>
          <a:p>
            <a:pPr algn="ctr"/>
            <a:r>
              <a:rPr lang="en-GB" sz="1800" dirty="0">
                <a:solidFill>
                  <a:srgbClr val="0072CF"/>
                </a:solidFill>
              </a:rPr>
              <a:t>+ height:identity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3DA9EC-1470-0D3D-E406-B5063C4397D5}"/>
              </a:ext>
            </a:extLst>
          </p:cNvPr>
          <p:cNvSpPr/>
          <p:nvPr/>
        </p:nvSpPr>
        <p:spPr>
          <a:xfrm>
            <a:off x="3342503" y="1756011"/>
            <a:ext cx="5705964" cy="4157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91B032-BE7F-0209-66F7-7DE69F27447E}"/>
              </a:ext>
            </a:extLst>
          </p:cNvPr>
          <p:cNvSpPr/>
          <p:nvPr/>
        </p:nvSpPr>
        <p:spPr>
          <a:xfrm>
            <a:off x="6240161" y="1756012"/>
            <a:ext cx="2808305" cy="4157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00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comparison</a:t>
            </a:r>
            <a:endParaRPr/>
          </a:p>
        </p:txBody>
      </p:sp>
      <p:sp>
        <p:nvSpPr>
          <p:cNvPr id="288" name="Google Shape;288;p30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56</a:t>
            </a:fld>
            <a:endParaRPr/>
          </a:p>
        </p:txBody>
      </p:sp>
      <p:pic>
        <p:nvPicPr>
          <p:cNvPr id="289" name="Google Shape;289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580352" y="2236917"/>
            <a:ext cx="3048000" cy="280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 txBox="1"/>
          <p:nvPr/>
        </p:nvSpPr>
        <p:spPr>
          <a:xfrm>
            <a:off x="6204252" y="5041077"/>
            <a:ext cx="18002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Hirotugu Akaike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D92117-1D1B-6FD1-02C5-34D514DD1920}"/>
              </a:ext>
            </a:extLst>
          </p:cNvPr>
          <p:cNvSpPr txBox="1"/>
          <p:nvPr/>
        </p:nvSpPr>
        <p:spPr>
          <a:xfrm>
            <a:off x="515648" y="1772918"/>
            <a:ext cx="4920709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GB" sz="2400" dirty="0">
                <a:solidFill>
                  <a:schemeClr val="tx1"/>
                </a:solidFill>
                <a:latin typeface="+mj-lt"/>
              </a:rPr>
              <a:t>Akaike Information Criterion (AIC)</a:t>
            </a:r>
          </a:p>
          <a:p>
            <a:pPr>
              <a:buClr>
                <a:schemeClr val="tx1"/>
              </a:buClr>
            </a:pPr>
            <a:endParaRPr lang="en-GB" sz="22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chemeClr val="tx1"/>
              </a:buClr>
            </a:pPr>
            <a:r>
              <a:rPr lang="en-GB" sz="2200" dirty="0">
                <a:solidFill>
                  <a:schemeClr val="tx1"/>
                </a:solidFill>
                <a:latin typeface="+mj-lt"/>
              </a:rPr>
              <a:t>Measures trade-off between: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chemeClr val="tx1"/>
                </a:solidFill>
                <a:latin typeface="+mj-lt"/>
              </a:rPr>
              <a:t>Goodness-of-fit</a:t>
            </a:r>
            <a:r>
              <a:rPr lang="en-GB" sz="2200" dirty="0">
                <a:solidFill>
                  <a:schemeClr val="tx1"/>
                </a:solidFill>
                <a:latin typeface="+mj-lt"/>
              </a:rPr>
              <a:t> </a:t>
            </a:r>
            <a:br>
              <a:rPr lang="en-GB" sz="2200" dirty="0">
                <a:solidFill>
                  <a:schemeClr val="tx1"/>
                </a:solidFill>
                <a:latin typeface="+mj-lt"/>
              </a:rPr>
            </a:br>
            <a:r>
              <a:rPr lang="en-GB" sz="2200" dirty="0">
                <a:solidFill>
                  <a:schemeClr val="tx1"/>
                </a:solidFill>
                <a:latin typeface="+mj-lt"/>
              </a:rPr>
              <a:t>(amount of error)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200" b="1" dirty="0">
                <a:solidFill>
                  <a:schemeClr val="tx1"/>
                </a:solidFill>
                <a:latin typeface="+mj-lt"/>
              </a:rPr>
              <a:t>Complexity</a:t>
            </a:r>
            <a:r>
              <a:rPr lang="en-GB" sz="2200" dirty="0">
                <a:solidFill>
                  <a:schemeClr val="tx1"/>
                </a:solidFill>
                <a:latin typeface="+mj-lt"/>
              </a:rPr>
              <a:t> </a:t>
            </a:r>
            <a:br>
              <a:rPr lang="en-GB" sz="2200" dirty="0">
                <a:solidFill>
                  <a:schemeClr val="tx1"/>
                </a:solidFill>
                <a:latin typeface="+mj-lt"/>
              </a:rPr>
            </a:br>
            <a:r>
              <a:rPr lang="en-GB" sz="2200" dirty="0">
                <a:solidFill>
                  <a:schemeClr val="tx1"/>
                </a:solidFill>
                <a:latin typeface="+mj-lt"/>
              </a:rPr>
              <a:t>(number of predictors)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chemeClr val="tx1"/>
              </a:buClr>
            </a:pPr>
            <a:r>
              <a:rPr lang="en-GB" sz="2200" dirty="0">
                <a:solidFill>
                  <a:schemeClr val="tx1"/>
                </a:solidFill>
                <a:latin typeface="+mj-lt"/>
              </a:rPr>
              <a:t>Used for comparing models: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EA7125"/>
                </a:solidFill>
                <a:latin typeface="+mj-lt"/>
              </a:rPr>
              <a:t>Lower AIC </a:t>
            </a:r>
            <a:r>
              <a:rPr lang="en-GB" sz="2200" dirty="0">
                <a:solidFill>
                  <a:schemeClr val="tx1"/>
                </a:solidFill>
                <a:latin typeface="+mj-lt"/>
              </a:rPr>
              <a:t>means higher quality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+mj-lt"/>
              </a:rPr>
              <a:t>Relative (within dataset) only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+mj-lt"/>
              </a:rPr>
              <a:t>Looking for a difference ≥ 2</a:t>
            </a:r>
          </a:p>
        </p:txBody>
      </p:sp>
    </p:spTree>
    <p:extLst>
      <p:ext uri="{BB962C8B-B14F-4D97-AF65-F5344CB8AC3E}">
        <p14:creationId xmlns:p14="http://schemas.microsoft.com/office/powerpoint/2010/main" val="292914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comparison</a:t>
            </a:r>
            <a:endParaRPr/>
          </a:p>
        </p:txBody>
      </p:sp>
      <p:sp>
        <p:nvSpPr>
          <p:cNvPr id="288" name="Google Shape;288;p30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57</a:t>
            </a:fld>
            <a:endParaRPr/>
          </a:p>
        </p:txBody>
      </p:sp>
      <p:pic>
        <p:nvPicPr>
          <p:cNvPr id="289" name="Google Shape;289;p30"/>
          <p:cNvPicPr preferRelativeResize="0">
            <a:picLocks noGrp="1" noChangeAspect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92679" y="1772918"/>
            <a:ext cx="2160000" cy="19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 txBox="1"/>
          <p:nvPr/>
        </p:nvSpPr>
        <p:spPr>
          <a:xfrm>
            <a:off x="6472579" y="3755044"/>
            <a:ext cx="18002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Hirotugu Akaike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D92117-1D1B-6FD1-02C5-34D514DD1920}"/>
              </a:ext>
            </a:extLst>
          </p:cNvPr>
          <p:cNvSpPr txBox="1"/>
          <p:nvPr/>
        </p:nvSpPr>
        <p:spPr>
          <a:xfrm>
            <a:off x="515648" y="1772918"/>
            <a:ext cx="518246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GB" sz="2400" dirty="0">
                <a:solidFill>
                  <a:schemeClr val="tx1"/>
                </a:solidFill>
                <a:latin typeface="+mj-lt"/>
              </a:rPr>
              <a:t>Bayesian Information Criterion (BIC)</a:t>
            </a:r>
          </a:p>
          <a:p>
            <a:pPr>
              <a:buClr>
                <a:schemeClr val="tx1"/>
              </a:buClr>
            </a:pPr>
            <a:endParaRPr lang="en-GB" sz="22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+mj-lt"/>
              </a:rPr>
              <a:t>Alternative to AIC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+mj-lt"/>
              </a:rPr>
              <a:t>Can be used in the same way/in addition to AIC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+mj-lt"/>
              </a:rPr>
              <a:t>Also based on goodness-of-fit vs complexity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+mj-lt"/>
              </a:rPr>
              <a:t>Lower BIC means higher quality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DAE9E-E481-384D-8E91-DB5411226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679" y="4120393"/>
            <a:ext cx="2160000" cy="1479600"/>
          </a:xfrm>
          <a:prstGeom prst="rect">
            <a:avLst/>
          </a:prstGeom>
        </p:spPr>
      </p:pic>
      <p:sp>
        <p:nvSpPr>
          <p:cNvPr id="4" name="Google Shape;291;p30">
            <a:extLst>
              <a:ext uri="{FF2B5EF4-FFF2-40B4-BE49-F238E27FC236}">
                <a16:creationId xmlns:a16="http://schemas.microsoft.com/office/drawing/2014/main" id="{B7BC82C3-3920-EB45-5F03-003D9FA85424}"/>
              </a:ext>
            </a:extLst>
          </p:cNvPr>
          <p:cNvSpPr txBox="1"/>
          <p:nvPr/>
        </p:nvSpPr>
        <p:spPr>
          <a:xfrm>
            <a:off x="6472579" y="5594919"/>
            <a:ext cx="18002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Gideon Schwarz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88562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F275B-27B9-418D-C03F-02FB90866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ED316E-0AA6-13CB-A89F-6E033C601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313" y="1484785"/>
            <a:ext cx="7772400" cy="4284190"/>
          </a:xfrm>
        </p:spPr>
        <p:txBody>
          <a:bodyPr anchor="ctr"/>
          <a:lstStyle/>
          <a:p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4. Beyond the linear model</a:t>
            </a:r>
          </a:p>
          <a:p>
            <a:r>
              <a:rPr lang="en-GB" dirty="0"/>
              <a:t>Relaxing assumptions to increase model flexibility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03B505-0931-1989-9618-89470A9FA3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FE7C6-874C-4E62-8759-08C2AB2543BB}" type="slidenum">
              <a:rPr lang="en-GB" smtClean="0"/>
              <a:pPr>
                <a:defRPr/>
              </a:pPr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9510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2417E-4746-F09E-2E35-4837823C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D6406B-299F-D585-97CB-1D5184A04179}"/>
              </a:ext>
            </a:extLst>
          </p:cNvPr>
          <p:cNvSpPr txBox="1"/>
          <p:nvPr/>
        </p:nvSpPr>
        <p:spPr>
          <a:xfrm>
            <a:off x="515649" y="1772918"/>
            <a:ext cx="811270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+mj-lt"/>
              </a:rPr>
              <a:t>For a linear model, we are assuming:</a:t>
            </a:r>
          </a:p>
          <a:p>
            <a:endParaRPr lang="en-GB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Continuous response variable</a:t>
            </a: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Independent observations</a:t>
            </a:r>
            <a:endParaRPr lang="en-GB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j-lt"/>
              </a:rPr>
              <a:t>Linear relationship (coefficients)</a:t>
            </a: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j-lt"/>
              </a:rPr>
              <a:t>Homogeneity of variance in residuals</a:t>
            </a: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j-lt"/>
              </a:rPr>
              <a:t>Normally distributed residuals</a:t>
            </a: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tx1"/>
                </a:solidFill>
                <a:latin typeface="+mj-lt"/>
              </a:rPr>
              <a:t>Lack of points with high leverage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85440-93F7-DD55-E27E-A0585F5B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Assumptions of a linear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F5D1C9-B773-E386-78CF-6307DF49522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59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162A23-759A-D1F8-0A3B-922A5A9086D4}"/>
              </a:ext>
            </a:extLst>
          </p:cNvPr>
          <p:cNvSpPr txBox="1"/>
          <p:nvPr/>
        </p:nvSpPr>
        <p:spPr>
          <a:xfrm>
            <a:off x="5580112" y="2875002"/>
            <a:ext cx="2658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chemeClr val="tx1">
                  <a:lumMod val="50000"/>
                </a:schemeClr>
              </a:buClr>
            </a:pPr>
            <a:r>
              <a:rPr lang="en-GB" sz="2000" b="1" dirty="0">
                <a:solidFill>
                  <a:srgbClr val="0072CF"/>
                </a:solidFill>
                <a:latin typeface="+mj-lt"/>
              </a:rPr>
              <a:t>Linear models are quite strict/picky</a:t>
            </a:r>
          </a:p>
        </p:txBody>
      </p:sp>
    </p:spTree>
    <p:extLst>
      <p:ext uri="{BB962C8B-B14F-4D97-AF65-F5344CB8AC3E}">
        <p14:creationId xmlns:p14="http://schemas.microsoft.com/office/powerpoint/2010/main" val="283855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inference</a:t>
            </a:r>
            <a:r>
              <a:rPr lang="en-GB"/>
              <a:t>: simplifying </a:t>
            </a:r>
            <a:r>
              <a:rPr lang="en-GB" dirty="0"/>
              <a:t>framework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 bwMode="auto">
          <a:xfrm>
            <a:off x="7862888" y="6451600"/>
            <a:ext cx="900112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3B84A50D-3EE8-4C4C-AEDA-A3757F6A4A77}" type="slidenum">
              <a:rPr lang="en-GB" smtClean="0">
                <a:solidFill>
                  <a:schemeClr val="bg1"/>
                </a:solidFill>
              </a:rPr>
              <a:pPr>
                <a:defRPr/>
              </a:pPr>
              <a:t>6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3518" y="1772816"/>
            <a:ext cx="2160000" cy="144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55771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3E693-44CB-B9BD-1894-5D0B4E44D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2A287E-B56A-9E3F-4720-633DBF9E41F3}"/>
              </a:ext>
            </a:extLst>
          </p:cNvPr>
          <p:cNvSpPr txBox="1"/>
          <p:nvPr/>
        </p:nvSpPr>
        <p:spPr>
          <a:xfrm>
            <a:off x="515649" y="1772918"/>
            <a:ext cx="811270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+mj-lt"/>
              </a:rPr>
              <a:t>For a linear model, we are assuming:</a:t>
            </a:r>
          </a:p>
          <a:p>
            <a:endParaRPr lang="en-GB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Continuous response variable</a:t>
            </a: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Independent observations</a:t>
            </a:r>
            <a:endParaRPr lang="en-GB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j-lt"/>
              </a:rPr>
              <a:t>Linear relationship (coefficients)</a:t>
            </a: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EA7125"/>
                </a:solidFill>
                <a:latin typeface="+mj-lt"/>
              </a:rPr>
              <a:t>Homogeneity of variance in residuals</a:t>
            </a: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EA7125"/>
                </a:solidFill>
                <a:latin typeface="+mj-lt"/>
              </a:rPr>
              <a:t>Normally distributed residuals</a:t>
            </a: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tx1"/>
                </a:solidFill>
                <a:latin typeface="+mj-lt"/>
              </a:rPr>
              <a:t>Lack of points with high leverage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chemeClr val="tx1">
                  <a:lumMod val="50000"/>
                </a:schemeClr>
              </a:buClr>
            </a:pPr>
            <a:endParaRPr lang="en-GB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3BE77-8EDF-9BD7-F37E-E76E461A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Assumptions of a linear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66CC7-6986-D802-1934-F67889F7134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72642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160F-8AFC-9446-F296-AD54B2BD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tests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06B10F-9C1F-4DE6-05E3-9CC4F1592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spcAft>
                <a:spcPts val="0"/>
              </a:spcAft>
              <a:buNone/>
            </a:pPr>
            <a:r>
              <a:rPr lang="en-GB" sz="2400" b="1" dirty="0"/>
              <a:t>Non-parametric tests</a:t>
            </a:r>
          </a:p>
          <a:p>
            <a:pPr marL="50800" indent="0">
              <a:spcAft>
                <a:spcPts val="0"/>
              </a:spcAft>
              <a:buNone/>
            </a:pPr>
            <a:endParaRPr lang="en-GB" dirty="0"/>
          </a:p>
          <a:p>
            <a:pPr>
              <a:spcAft>
                <a:spcPts val="0"/>
              </a:spcAft>
            </a:pPr>
            <a:r>
              <a:rPr lang="en-GB" sz="2000" dirty="0"/>
              <a:t>Do not require normally distributed residuals</a:t>
            </a:r>
          </a:p>
          <a:p>
            <a:pPr>
              <a:spcAft>
                <a:spcPts val="0"/>
              </a:spcAft>
            </a:pPr>
            <a:endParaRPr lang="en-GB" sz="2000" dirty="0"/>
          </a:p>
          <a:p>
            <a:pPr>
              <a:spcAft>
                <a:spcPts val="0"/>
              </a:spcAft>
            </a:pPr>
            <a:r>
              <a:rPr lang="en-GB" sz="2000" dirty="0"/>
              <a:t>Ordinal/rank data, outliers</a:t>
            </a:r>
          </a:p>
          <a:p>
            <a:pPr>
              <a:spcAft>
                <a:spcPts val="0"/>
              </a:spcAft>
            </a:pPr>
            <a:endParaRPr lang="en-GB" sz="2000" dirty="0"/>
          </a:p>
          <a:p>
            <a:pPr>
              <a:spcAft>
                <a:spcPts val="0"/>
              </a:spcAft>
            </a:pPr>
            <a:r>
              <a:rPr lang="en-GB" sz="2000" dirty="0"/>
              <a:t>Still assume homogeneity of variance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8E1D9D-201E-2FE7-AAD3-616BB3BD908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50800" indent="0">
              <a:spcAft>
                <a:spcPts val="0"/>
              </a:spcAft>
              <a:buNone/>
            </a:pPr>
            <a:r>
              <a:rPr lang="en-GB" sz="2400" b="1" dirty="0"/>
              <a:t>Welch’s test(s)</a:t>
            </a:r>
          </a:p>
          <a:p>
            <a:pPr marL="50800" indent="0">
              <a:spcAft>
                <a:spcPts val="0"/>
              </a:spcAft>
              <a:buNone/>
            </a:pPr>
            <a:endParaRPr lang="en-GB" dirty="0"/>
          </a:p>
          <a:p>
            <a:pPr>
              <a:spcAft>
                <a:spcPts val="0"/>
              </a:spcAft>
            </a:pPr>
            <a:r>
              <a:rPr lang="en-GB" sz="2000" dirty="0"/>
              <a:t>Do not require homogeneity of variance</a:t>
            </a:r>
          </a:p>
          <a:p>
            <a:pPr>
              <a:spcAft>
                <a:spcPts val="0"/>
              </a:spcAft>
            </a:pPr>
            <a:endParaRPr lang="en-GB" sz="2000" dirty="0"/>
          </a:p>
          <a:p>
            <a:pPr>
              <a:spcAft>
                <a:spcPts val="0"/>
              </a:spcAft>
            </a:pPr>
            <a:endParaRPr lang="en-GB" sz="2000" dirty="0"/>
          </a:p>
          <a:p>
            <a:pPr>
              <a:spcAft>
                <a:spcPts val="0"/>
              </a:spcAft>
            </a:pPr>
            <a:endParaRPr lang="en-GB" sz="2000" dirty="0"/>
          </a:p>
          <a:p>
            <a:pPr>
              <a:spcAft>
                <a:spcPts val="0"/>
              </a:spcAft>
            </a:pPr>
            <a:r>
              <a:rPr lang="en-GB" sz="2000" dirty="0"/>
              <a:t>Still assume normality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387D2-BB67-9D0D-0A25-1655EFF82BF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958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5BFE1-CA25-E2F5-9625-3197A6F202E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62</a:t>
            </a:fld>
            <a:endParaRPr lang="en-GB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FCFFF49-1BBB-D7FC-1B01-C05129DFD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704895"/>
              </p:ext>
            </p:extLst>
          </p:nvPr>
        </p:nvGraphicFramePr>
        <p:xfrm>
          <a:off x="314588" y="1557514"/>
          <a:ext cx="8445237" cy="452372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61982">
                  <a:extLst>
                    <a:ext uri="{9D8B030D-6E8A-4147-A177-3AD203B41FA5}">
                      <a16:colId xmlns:a16="http://schemas.microsoft.com/office/drawing/2014/main" val="1379713929"/>
                    </a:ext>
                  </a:extLst>
                </a:gridCol>
                <a:gridCol w="2568176">
                  <a:extLst>
                    <a:ext uri="{9D8B030D-6E8A-4147-A177-3AD203B41FA5}">
                      <a16:colId xmlns:a16="http://schemas.microsoft.com/office/drawing/2014/main" val="566296069"/>
                    </a:ext>
                  </a:extLst>
                </a:gridCol>
                <a:gridCol w="2815079">
                  <a:extLst>
                    <a:ext uri="{9D8B030D-6E8A-4147-A177-3AD203B41FA5}">
                      <a16:colId xmlns:a16="http://schemas.microsoft.com/office/drawing/2014/main" val="3712029782"/>
                    </a:ext>
                  </a:extLst>
                </a:gridCol>
              </a:tblGrid>
              <a:tr h="60951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Type of analysis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Parametric test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</a:rPr>
                        <a:t>Non-parametric test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944013"/>
                  </a:ext>
                </a:extLst>
              </a:tr>
              <a:tr h="842489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/>
                        <a:t>Comparing two independent groups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/>
                        <a:t>Students t-test,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/>
                        <a:t>Welch’s t-test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/>
                        <a:t>Mann-Whitney U test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4581301"/>
                  </a:ext>
                </a:extLst>
              </a:tr>
              <a:tr h="842489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/>
                        <a:t>Comparing two variables from a single sample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/>
                        <a:t>Paired t-test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/>
                        <a:t>Wilcoxon signed rank test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688160"/>
                  </a:ext>
                </a:extLst>
              </a:tr>
              <a:tr h="60951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/>
                        <a:t>Comparing 3+ groups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/>
                        <a:t>One-way ANOVA,</a:t>
                      </a:r>
                    </a:p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/>
                        <a:t>Welch’s ANOVA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/>
                        <a:t>Kruskal Wallis test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586567"/>
                  </a:ext>
                </a:extLst>
              </a:tr>
              <a:tr h="60951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/>
                        <a:t>Correlation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/>
                        <a:t>Pearson’s 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/>
                        <a:t>Spearman’s rho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515090"/>
                  </a:ext>
                </a:extLst>
              </a:tr>
              <a:tr h="842489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/>
                        <a:t>Testing frequency distributions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/>
                        <a:t>--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/>
                        <a:t>Chi square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32169479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978B0050-415A-00B7-C918-6C97E00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</p:spPr>
        <p:txBody>
          <a:bodyPr/>
          <a:lstStyle/>
          <a:p>
            <a:r>
              <a:rPr lang="en-GB" dirty="0"/>
              <a:t>Parametric vs non-parametric tests</a:t>
            </a:r>
          </a:p>
        </p:txBody>
      </p:sp>
    </p:spTree>
    <p:extLst>
      <p:ext uri="{BB962C8B-B14F-4D97-AF65-F5344CB8AC3E}">
        <p14:creationId xmlns:p14="http://schemas.microsoft.com/office/powerpoint/2010/main" val="6950976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FEC8-F169-489B-E4E3-80FD644F4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Branching out from simple linear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6F325D-0E6D-7032-2E57-06E6DD017D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63</a:t>
            </a:fld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6B5D54-4F1D-1627-CC01-B10471477F3F}"/>
              </a:ext>
            </a:extLst>
          </p:cNvPr>
          <p:cNvSpPr/>
          <p:nvPr/>
        </p:nvSpPr>
        <p:spPr>
          <a:xfrm>
            <a:off x="4244916" y="3190905"/>
            <a:ext cx="900000" cy="90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solidFill>
              <a:srgbClr val="2929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Linear models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1F23A5-53B6-4BC7-F1C0-33B170157BAD}"/>
              </a:ext>
            </a:extLst>
          </p:cNvPr>
          <p:cNvSpPr/>
          <p:nvPr/>
        </p:nvSpPr>
        <p:spPr>
          <a:xfrm>
            <a:off x="1196388" y="1644655"/>
            <a:ext cx="1251044" cy="462448"/>
          </a:xfrm>
          <a:prstGeom prst="roundRect">
            <a:avLst/>
          </a:prstGeom>
          <a:solidFill>
            <a:srgbClr val="FF6D6D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Generalised linear models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062854-2E1A-FEC6-9A9B-E6717491477D}"/>
              </a:ext>
            </a:extLst>
          </p:cNvPr>
          <p:cNvSpPr/>
          <p:nvPr/>
        </p:nvSpPr>
        <p:spPr>
          <a:xfrm>
            <a:off x="7032682" y="1771718"/>
            <a:ext cx="1599559" cy="326687"/>
          </a:xfrm>
          <a:prstGeom prst="roundRect">
            <a:avLst/>
          </a:prstGeom>
          <a:solidFill>
            <a:srgbClr val="6CA62C"/>
          </a:solidFill>
          <a:ln w="12700">
            <a:solidFill>
              <a:srgbClr val="568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Non-linear modelling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F825F0-1F0A-D529-6BE1-9392CDE2602A}"/>
              </a:ext>
            </a:extLst>
          </p:cNvPr>
          <p:cNvSpPr/>
          <p:nvPr/>
        </p:nvSpPr>
        <p:spPr>
          <a:xfrm>
            <a:off x="5116405" y="1481903"/>
            <a:ext cx="1251044" cy="462448"/>
          </a:xfrm>
          <a:prstGeom prst="roundRect">
            <a:avLst/>
          </a:prstGeom>
          <a:solidFill>
            <a:srgbClr val="CCCC00"/>
          </a:solidFill>
          <a:ln w="12700">
            <a:solidFill>
              <a:srgbClr val="777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Non-parametric regression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1C896B-10DF-D572-FE0C-E11A8DEBE7B3}"/>
              </a:ext>
            </a:extLst>
          </p:cNvPr>
          <p:cNvSpPr/>
          <p:nvPr/>
        </p:nvSpPr>
        <p:spPr>
          <a:xfrm>
            <a:off x="422122" y="3971450"/>
            <a:ext cx="1483057" cy="634231"/>
          </a:xfrm>
          <a:prstGeom prst="roundRect">
            <a:avLst/>
          </a:prstGeom>
          <a:solidFill>
            <a:srgbClr val="9966FF"/>
          </a:solidFill>
          <a:ln w="12700">
            <a:solidFill>
              <a:srgbClr val="3D0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Mixed effects/</a:t>
            </a:r>
          </a:p>
          <a:p>
            <a:pPr algn="ctr"/>
            <a:r>
              <a:rPr lang="en-GB" sz="1100" dirty="0"/>
              <a:t>hierarchical/ </a:t>
            </a:r>
          </a:p>
          <a:p>
            <a:pPr algn="ctr"/>
            <a:r>
              <a:rPr lang="en-GB" sz="1100" dirty="0"/>
              <a:t>multi-level models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E7C06A3-5215-FFF1-9906-BBFC26B326E2}"/>
              </a:ext>
            </a:extLst>
          </p:cNvPr>
          <p:cNvSpPr/>
          <p:nvPr/>
        </p:nvSpPr>
        <p:spPr>
          <a:xfrm>
            <a:off x="660474" y="4963983"/>
            <a:ext cx="1409824" cy="789172"/>
          </a:xfrm>
          <a:prstGeom prst="roundRect">
            <a:avLst/>
          </a:prstGeom>
          <a:solidFill>
            <a:srgbClr val="6699FF"/>
          </a:solidFill>
          <a:ln w="12700">
            <a:solidFill>
              <a:srgbClr val="0046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Cox proportional hazard regression</a:t>
            </a:r>
          </a:p>
          <a:p>
            <a:pPr algn="ctr"/>
            <a:r>
              <a:rPr lang="en-GB" sz="1100" dirty="0"/>
              <a:t>(time-to-event or survival analysis)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8984E1-DF00-03E9-B7E8-6228C33F6C21}"/>
              </a:ext>
            </a:extLst>
          </p:cNvPr>
          <p:cNvCxnSpPr>
            <a:cxnSpLocks/>
            <a:stCxn id="4" idx="2"/>
            <a:endCxn id="5" idx="2"/>
          </p:cNvCxnSpPr>
          <p:nvPr/>
        </p:nvCxnSpPr>
        <p:spPr>
          <a:xfrm flipH="1" flipV="1">
            <a:off x="1821910" y="2107103"/>
            <a:ext cx="2423006" cy="15338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703116-B4F0-3F0D-8F02-F3A810D97C4F}"/>
              </a:ext>
            </a:extLst>
          </p:cNvPr>
          <p:cNvCxnSpPr>
            <a:cxnSpLocks/>
            <a:stCxn id="4" idx="7"/>
            <a:endCxn id="7" idx="2"/>
          </p:cNvCxnSpPr>
          <p:nvPr/>
        </p:nvCxnSpPr>
        <p:spPr>
          <a:xfrm flipV="1">
            <a:off x="5013114" y="1944351"/>
            <a:ext cx="728813" cy="1378356"/>
          </a:xfrm>
          <a:prstGeom prst="straightConnector1">
            <a:avLst/>
          </a:prstGeom>
          <a:ln>
            <a:solidFill>
              <a:srgbClr val="777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BBFEC4-A987-96E5-AF1F-6AE9F5B659AE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 flipV="1">
            <a:off x="5144916" y="1935062"/>
            <a:ext cx="1887766" cy="1705843"/>
          </a:xfrm>
          <a:prstGeom prst="straightConnector1">
            <a:avLst/>
          </a:prstGeom>
          <a:ln>
            <a:solidFill>
              <a:srgbClr val="5684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CB46E5-A7A1-9756-62DF-80778C4C20CD}"/>
              </a:ext>
            </a:extLst>
          </p:cNvPr>
          <p:cNvCxnSpPr>
            <a:cxnSpLocks/>
            <a:stCxn id="4" idx="3"/>
            <a:endCxn id="9" idx="3"/>
          </p:cNvCxnSpPr>
          <p:nvPr/>
        </p:nvCxnSpPr>
        <p:spPr>
          <a:xfrm flipH="1">
            <a:off x="2070298" y="3959103"/>
            <a:ext cx="2306420" cy="1399466"/>
          </a:xfrm>
          <a:prstGeom prst="straightConnector1">
            <a:avLst/>
          </a:prstGeom>
          <a:ln>
            <a:solidFill>
              <a:srgbClr val="0046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15A9B7-0338-FFA2-3FA8-F99E30E65879}"/>
              </a:ext>
            </a:extLst>
          </p:cNvPr>
          <p:cNvSpPr/>
          <p:nvPr/>
        </p:nvSpPr>
        <p:spPr>
          <a:xfrm>
            <a:off x="3382854" y="1757200"/>
            <a:ext cx="1251044" cy="46244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Generalised additive models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131872-BBF8-B517-DE73-77DD161BC71F}"/>
              </a:ext>
            </a:extLst>
          </p:cNvPr>
          <p:cNvCxnSpPr>
            <a:stCxn id="5" idx="3"/>
            <a:endCxn id="21" idx="1"/>
          </p:cNvCxnSpPr>
          <p:nvPr/>
        </p:nvCxnSpPr>
        <p:spPr>
          <a:xfrm>
            <a:off x="2447432" y="1875879"/>
            <a:ext cx="935422" cy="112545"/>
          </a:xfrm>
          <a:prstGeom prst="straightConnector1">
            <a:avLst/>
          </a:prstGeom>
          <a:ln>
            <a:solidFill>
              <a:srgbClr val="8B64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3944E1-7E5E-7DF1-AE3D-425DFA9B1E45}"/>
              </a:ext>
            </a:extLst>
          </p:cNvPr>
          <p:cNvCxnSpPr>
            <a:stCxn id="7" idx="1"/>
            <a:endCxn id="21" idx="3"/>
          </p:cNvCxnSpPr>
          <p:nvPr/>
        </p:nvCxnSpPr>
        <p:spPr>
          <a:xfrm flipH="1">
            <a:off x="4633898" y="1713127"/>
            <a:ext cx="482507" cy="275297"/>
          </a:xfrm>
          <a:prstGeom prst="straightConnector1">
            <a:avLst/>
          </a:prstGeom>
          <a:ln>
            <a:solidFill>
              <a:srgbClr val="8B64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D56102-A368-7138-AD5B-244260850DF7}"/>
              </a:ext>
            </a:extLst>
          </p:cNvPr>
          <p:cNvCxnSpPr>
            <a:cxnSpLocks/>
            <a:stCxn id="4" idx="2"/>
            <a:endCxn id="8" idx="3"/>
          </p:cNvCxnSpPr>
          <p:nvPr/>
        </p:nvCxnSpPr>
        <p:spPr>
          <a:xfrm flipH="1">
            <a:off x="1905179" y="3640905"/>
            <a:ext cx="2339737" cy="647661"/>
          </a:xfrm>
          <a:prstGeom prst="straightConnector1">
            <a:avLst/>
          </a:prstGeom>
          <a:ln>
            <a:solidFill>
              <a:srgbClr val="3D0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D5D958F-AE9A-25A6-D6BC-287F1494E6C3}"/>
              </a:ext>
            </a:extLst>
          </p:cNvPr>
          <p:cNvSpPr txBox="1"/>
          <p:nvPr/>
        </p:nvSpPr>
        <p:spPr>
          <a:xfrm rot="20685832">
            <a:off x="2241261" y="3764843"/>
            <a:ext cx="126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3D00B8"/>
                </a:solidFill>
              </a:rPr>
              <a:t>Random effects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5DDCE5-016C-EABC-F711-84FE3D4CA876}"/>
              </a:ext>
            </a:extLst>
          </p:cNvPr>
          <p:cNvSpPr txBox="1"/>
          <p:nvPr/>
        </p:nvSpPr>
        <p:spPr>
          <a:xfrm rot="1999102">
            <a:off x="2342362" y="2512316"/>
            <a:ext cx="1867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C00000"/>
                </a:solidFill>
              </a:rPr>
              <a:t>Non-continuous response; link functions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AEFD7B4-A88A-25B5-CA41-31D5404DFB82}"/>
              </a:ext>
            </a:extLst>
          </p:cNvPr>
          <p:cNvSpPr txBox="1"/>
          <p:nvPr/>
        </p:nvSpPr>
        <p:spPr>
          <a:xfrm rot="17919659">
            <a:off x="4296115" y="2488366"/>
            <a:ext cx="19266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777400"/>
                </a:solidFill>
              </a:rPr>
              <a:t>No prior model form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19B2314-1F94-D90F-1386-E66C022836AC}"/>
              </a:ext>
            </a:extLst>
          </p:cNvPr>
          <p:cNvSpPr/>
          <p:nvPr/>
        </p:nvSpPr>
        <p:spPr>
          <a:xfrm>
            <a:off x="6584324" y="3563019"/>
            <a:ext cx="1684160" cy="324000"/>
          </a:xfrm>
          <a:prstGeom prst="roundRect">
            <a:avLst/>
          </a:prstGeom>
          <a:solidFill>
            <a:srgbClr val="00CCFF"/>
          </a:solidFill>
          <a:ln w="12700">
            <a:solidFill>
              <a:srgbClr val="008E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Time series analysis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62040D1-E4DA-5B9D-C45A-035FAEBA830F}"/>
              </a:ext>
            </a:extLst>
          </p:cNvPr>
          <p:cNvCxnSpPr>
            <a:cxnSpLocks/>
            <a:stCxn id="4" idx="6"/>
            <a:endCxn id="66" idx="1"/>
          </p:cNvCxnSpPr>
          <p:nvPr/>
        </p:nvCxnSpPr>
        <p:spPr>
          <a:xfrm>
            <a:off x="5144916" y="3640905"/>
            <a:ext cx="1439408" cy="84114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7F891FA-2FDF-A8D0-25B6-4BDE0A80409E}"/>
              </a:ext>
            </a:extLst>
          </p:cNvPr>
          <p:cNvSpPr txBox="1"/>
          <p:nvPr/>
        </p:nvSpPr>
        <p:spPr>
          <a:xfrm rot="19761468">
            <a:off x="2424774" y="4446521"/>
            <a:ext cx="13356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046D2"/>
                </a:solidFill>
              </a:rPr>
              <a:t>Hazard functions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F5E81BC-9B55-C442-A17E-01EF70DEDEE4}"/>
              </a:ext>
            </a:extLst>
          </p:cNvPr>
          <p:cNvGrpSpPr/>
          <p:nvPr/>
        </p:nvGrpSpPr>
        <p:grpSpPr>
          <a:xfrm>
            <a:off x="7034081" y="5206992"/>
            <a:ext cx="1449445" cy="841768"/>
            <a:chOff x="6914526" y="4927503"/>
            <a:chExt cx="1449445" cy="841768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7495DF3-C7F1-C8D1-E2A3-41F0293162DA}"/>
                </a:ext>
              </a:extLst>
            </p:cNvPr>
            <p:cNvSpPr/>
            <p:nvPr/>
          </p:nvSpPr>
          <p:spPr>
            <a:xfrm>
              <a:off x="6914526" y="4927503"/>
              <a:ext cx="1449445" cy="278715"/>
            </a:xfrm>
            <a:prstGeom prst="roundRect">
              <a:avLst/>
            </a:prstGeom>
            <a:solidFill>
              <a:srgbClr val="0073CF"/>
            </a:solidFill>
            <a:ln w="12700">
              <a:solidFill>
                <a:srgbClr val="002D5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Quantile regression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9A6FAFA-821B-379C-60D2-CDB01EF7E486}"/>
                </a:ext>
              </a:extLst>
            </p:cNvPr>
            <p:cNvSpPr txBox="1"/>
            <p:nvPr/>
          </p:nvSpPr>
          <p:spPr>
            <a:xfrm>
              <a:off x="6954147" y="5192190"/>
              <a:ext cx="140982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>
                  <a:solidFill>
                    <a:srgbClr val="002D56"/>
                  </a:solidFill>
                </a:rPr>
                <a:t>Estimates quantiles/median instead of mean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427556-0EB2-37E3-4FD4-9954C707BFAA}"/>
              </a:ext>
            </a:extLst>
          </p:cNvPr>
          <p:cNvGrpSpPr/>
          <p:nvPr/>
        </p:nvGrpSpPr>
        <p:grpSpPr>
          <a:xfrm>
            <a:off x="4905907" y="5352541"/>
            <a:ext cx="1595309" cy="529251"/>
            <a:chOff x="4880277" y="5268277"/>
            <a:chExt cx="1595309" cy="529251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572C0D3-2ED8-48A4-A71E-354E7C640DB8}"/>
                </a:ext>
              </a:extLst>
            </p:cNvPr>
            <p:cNvSpPr/>
            <p:nvPr/>
          </p:nvSpPr>
          <p:spPr>
            <a:xfrm>
              <a:off x="4988444" y="5268277"/>
              <a:ext cx="1378950" cy="278715"/>
            </a:xfrm>
            <a:prstGeom prst="roundRect">
              <a:avLst/>
            </a:prstGeom>
            <a:solidFill>
              <a:srgbClr val="0073CF"/>
            </a:solidFill>
            <a:ln w="12700">
              <a:solidFill>
                <a:srgbClr val="002D5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Robust regression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3D71AD-F44D-F6B6-F491-4136B1EBC670}"/>
                </a:ext>
              </a:extLst>
            </p:cNvPr>
            <p:cNvSpPr txBox="1"/>
            <p:nvPr/>
          </p:nvSpPr>
          <p:spPr>
            <a:xfrm>
              <a:off x="4880277" y="5543612"/>
              <a:ext cx="15953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50" dirty="0">
                  <a:solidFill>
                    <a:srgbClr val="002D56"/>
                  </a:solidFill>
                </a:rPr>
                <a:t>Weighted least squares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AEB8C9-438A-8E41-8229-6B3BC1364F1D}"/>
              </a:ext>
            </a:extLst>
          </p:cNvPr>
          <p:cNvCxnSpPr>
            <a:cxnSpLocks/>
            <a:stCxn id="4" idx="5"/>
            <a:endCxn id="46" idx="0"/>
          </p:cNvCxnSpPr>
          <p:nvPr/>
        </p:nvCxnSpPr>
        <p:spPr>
          <a:xfrm>
            <a:off x="5013114" y="3959103"/>
            <a:ext cx="444195" cy="359586"/>
          </a:xfrm>
          <a:prstGeom prst="straightConnector1">
            <a:avLst/>
          </a:prstGeom>
          <a:ln>
            <a:solidFill>
              <a:srgbClr val="002D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6D5BA0F-0518-DF2A-52E7-B8B332003D22}"/>
              </a:ext>
            </a:extLst>
          </p:cNvPr>
          <p:cNvGrpSpPr/>
          <p:nvPr/>
        </p:nvGrpSpPr>
        <p:grpSpPr>
          <a:xfrm>
            <a:off x="3045209" y="5133080"/>
            <a:ext cx="1631882" cy="845565"/>
            <a:chOff x="2840885" y="5138116"/>
            <a:chExt cx="1631882" cy="845565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96BE4C7-BA91-867C-A79D-AFCAF89B5E1F}"/>
                </a:ext>
              </a:extLst>
            </p:cNvPr>
            <p:cNvSpPr/>
            <p:nvPr/>
          </p:nvSpPr>
          <p:spPr>
            <a:xfrm>
              <a:off x="2840885" y="5138116"/>
              <a:ext cx="1631882" cy="430067"/>
            </a:xfrm>
            <a:prstGeom prst="roundRect">
              <a:avLst/>
            </a:prstGeom>
            <a:solidFill>
              <a:srgbClr val="0073CF"/>
            </a:solidFill>
            <a:ln w="12700">
              <a:solidFill>
                <a:srgbClr val="002D5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Ridge regression, LASSO (regularisation)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41E027-0BAC-D116-44A8-9D45F704E205}"/>
                </a:ext>
              </a:extLst>
            </p:cNvPr>
            <p:cNvSpPr txBox="1"/>
            <p:nvPr/>
          </p:nvSpPr>
          <p:spPr>
            <a:xfrm>
              <a:off x="2859596" y="5568183"/>
              <a:ext cx="159530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>
                  <a:solidFill>
                    <a:srgbClr val="002D56"/>
                  </a:solidFill>
                </a:rPr>
                <a:t>Penalties applied to “shrink” the coefficients</a:t>
              </a:r>
            </a:p>
          </p:txBody>
        </p: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20BAAA4-F061-7FE0-F150-2C6D49FCD7E6}"/>
              </a:ext>
            </a:extLst>
          </p:cNvPr>
          <p:cNvSpPr/>
          <p:nvPr/>
        </p:nvSpPr>
        <p:spPr>
          <a:xfrm>
            <a:off x="4597138" y="4318689"/>
            <a:ext cx="1720342" cy="467012"/>
          </a:xfrm>
          <a:prstGeom prst="roundRect">
            <a:avLst/>
          </a:prstGeom>
          <a:solidFill>
            <a:srgbClr val="0073CF"/>
          </a:solidFill>
          <a:ln w="12700">
            <a:solidFill>
              <a:srgbClr val="002D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“Tweaking” the ordinary least squares method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EB7B3C-24E2-1E0B-2B8F-C88E8B6F16B8}"/>
              </a:ext>
            </a:extLst>
          </p:cNvPr>
          <p:cNvCxnSpPr>
            <a:cxnSpLocks/>
            <a:stCxn id="46" idx="2"/>
            <a:endCxn id="28" idx="0"/>
          </p:cNvCxnSpPr>
          <p:nvPr/>
        </p:nvCxnSpPr>
        <p:spPr>
          <a:xfrm flipH="1">
            <a:off x="3861150" y="4785701"/>
            <a:ext cx="1596159" cy="347379"/>
          </a:xfrm>
          <a:prstGeom prst="straightConnector1">
            <a:avLst/>
          </a:prstGeom>
          <a:ln>
            <a:solidFill>
              <a:srgbClr val="002D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18644E-CB9E-65A0-2B6E-8A28503A1B16}"/>
              </a:ext>
            </a:extLst>
          </p:cNvPr>
          <p:cNvCxnSpPr>
            <a:cxnSpLocks/>
            <a:stCxn id="46" idx="2"/>
            <a:endCxn id="29" idx="0"/>
          </p:cNvCxnSpPr>
          <p:nvPr/>
        </p:nvCxnSpPr>
        <p:spPr>
          <a:xfrm>
            <a:off x="5457309" y="4785701"/>
            <a:ext cx="246240" cy="566840"/>
          </a:xfrm>
          <a:prstGeom prst="straightConnector1">
            <a:avLst/>
          </a:prstGeom>
          <a:ln>
            <a:solidFill>
              <a:srgbClr val="002D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4EB4410-07CE-98A6-9B0A-ADE1A36DD005}"/>
              </a:ext>
            </a:extLst>
          </p:cNvPr>
          <p:cNvCxnSpPr>
            <a:cxnSpLocks/>
            <a:stCxn id="46" idx="2"/>
            <a:endCxn id="30" idx="1"/>
          </p:cNvCxnSpPr>
          <p:nvPr/>
        </p:nvCxnSpPr>
        <p:spPr>
          <a:xfrm>
            <a:off x="5457309" y="4785701"/>
            <a:ext cx="1576772" cy="560649"/>
          </a:xfrm>
          <a:prstGeom prst="straightConnector1">
            <a:avLst/>
          </a:prstGeom>
          <a:ln>
            <a:solidFill>
              <a:srgbClr val="002D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C161EAD-8102-28CB-B543-D705C59674E1}"/>
              </a:ext>
            </a:extLst>
          </p:cNvPr>
          <p:cNvGrpSpPr/>
          <p:nvPr/>
        </p:nvGrpSpPr>
        <p:grpSpPr>
          <a:xfrm>
            <a:off x="7138165" y="4261140"/>
            <a:ext cx="1449445" cy="841768"/>
            <a:chOff x="6914526" y="4927503"/>
            <a:chExt cx="1449445" cy="841768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8E482CF3-E465-1576-3CD7-B23025D761E0}"/>
                </a:ext>
              </a:extLst>
            </p:cNvPr>
            <p:cNvSpPr/>
            <p:nvPr/>
          </p:nvSpPr>
          <p:spPr>
            <a:xfrm>
              <a:off x="6914526" y="4927503"/>
              <a:ext cx="1449445" cy="278715"/>
            </a:xfrm>
            <a:prstGeom prst="roundRect">
              <a:avLst/>
            </a:prstGeom>
            <a:solidFill>
              <a:srgbClr val="0073CF"/>
            </a:solidFill>
            <a:ln w="12700">
              <a:solidFill>
                <a:srgbClr val="002D5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Partial least squares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FB994E9-5050-772E-6B01-360D55D036BB}"/>
                </a:ext>
              </a:extLst>
            </p:cNvPr>
            <p:cNvSpPr txBox="1"/>
            <p:nvPr/>
          </p:nvSpPr>
          <p:spPr>
            <a:xfrm>
              <a:off x="6954147" y="5192190"/>
              <a:ext cx="140982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>
                  <a:solidFill>
                    <a:srgbClr val="002D56"/>
                  </a:solidFill>
                </a:rPr>
                <a:t>Dimensionality reduction of your predictors</a:t>
              </a:r>
            </a:p>
          </p:txBody>
        </p: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C46DC83-EC1D-2185-65F0-1D9C23D09476}"/>
              </a:ext>
            </a:extLst>
          </p:cNvPr>
          <p:cNvCxnSpPr>
            <a:cxnSpLocks/>
            <a:stCxn id="46" idx="3"/>
            <a:endCxn id="88" idx="1"/>
          </p:cNvCxnSpPr>
          <p:nvPr/>
        </p:nvCxnSpPr>
        <p:spPr>
          <a:xfrm flipV="1">
            <a:off x="6317480" y="4400498"/>
            <a:ext cx="820685" cy="151697"/>
          </a:xfrm>
          <a:prstGeom prst="straightConnector1">
            <a:avLst/>
          </a:prstGeom>
          <a:ln>
            <a:solidFill>
              <a:srgbClr val="002D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9C1CD32-48F2-03C7-6E96-BF884454B79C}"/>
              </a:ext>
            </a:extLst>
          </p:cNvPr>
          <p:cNvSpPr txBox="1"/>
          <p:nvPr/>
        </p:nvSpPr>
        <p:spPr>
          <a:xfrm rot="19125033">
            <a:off x="5071965" y="2534883"/>
            <a:ext cx="1926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568424"/>
                </a:solidFill>
              </a:rPr>
              <a:t>Non-linear relationship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20D1CA-0805-0EA1-2288-B7FCD2CCA602}"/>
              </a:ext>
            </a:extLst>
          </p:cNvPr>
          <p:cNvSpPr/>
          <p:nvPr/>
        </p:nvSpPr>
        <p:spPr>
          <a:xfrm>
            <a:off x="384515" y="2818611"/>
            <a:ext cx="1041318" cy="520497"/>
          </a:xfrm>
          <a:prstGeom prst="roundRect">
            <a:avLst/>
          </a:prstGeom>
          <a:solidFill>
            <a:srgbClr val="E06BFB"/>
          </a:solidFill>
          <a:ln w="12700">
            <a:solidFill>
              <a:srgbClr val="9C05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Multivariate regression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E0DE70E-7C54-756B-4E0F-E825C476F8C9}"/>
              </a:ext>
            </a:extLst>
          </p:cNvPr>
          <p:cNvCxnSpPr>
            <a:cxnSpLocks/>
            <a:stCxn id="4" idx="2"/>
            <a:endCxn id="14" idx="3"/>
          </p:cNvCxnSpPr>
          <p:nvPr/>
        </p:nvCxnSpPr>
        <p:spPr>
          <a:xfrm flipH="1" flipV="1">
            <a:off x="1425833" y="3078860"/>
            <a:ext cx="2819083" cy="562045"/>
          </a:xfrm>
          <a:prstGeom prst="straightConnector1">
            <a:avLst/>
          </a:prstGeom>
          <a:ln>
            <a:solidFill>
              <a:srgbClr val="9C05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88C5A83-7B67-5F4D-B2DE-F8D1EF56B457}"/>
              </a:ext>
            </a:extLst>
          </p:cNvPr>
          <p:cNvSpPr txBox="1"/>
          <p:nvPr/>
        </p:nvSpPr>
        <p:spPr>
          <a:xfrm rot="635226">
            <a:off x="1485551" y="3044039"/>
            <a:ext cx="2040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9C05BF"/>
                </a:solidFill>
              </a:rPr>
              <a:t>Multiple response variables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FFC01B3-1FD0-237F-342B-4A134ED5C30A}"/>
              </a:ext>
            </a:extLst>
          </p:cNvPr>
          <p:cNvSpPr/>
          <p:nvPr/>
        </p:nvSpPr>
        <p:spPr>
          <a:xfrm>
            <a:off x="7778614" y="2549441"/>
            <a:ext cx="974223" cy="692882"/>
          </a:xfrm>
          <a:prstGeom prst="roundRect">
            <a:avLst/>
          </a:prstGeom>
          <a:solidFill>
            <a:srgbClr val="00CC99"/>
          </a:solidFill>
          <a:ln w="12700">
            <a:solidFill>
              <a:srgbClr val="0086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Structural equation modelling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C3F4184-CAF3-AD99-8E9D-9F02B92DE57C}"/>
              </a:ext>
            </a:extLst>
          </p:cNvPr>
          <p:cNvCxnSpPr>
            <a:cxnSpLocks/>
            <a:stCxn id="4" idx="6"/>
            <a:endCxn id="41" idx="1"/>
          </p:cNvCxnSpPr>
          <p:nvPr/>
        </p:nvCxnSpPr>
        <p:spPr>
          <a:xfrm flipV="1">
            <a:off x="5144916" y="2895882"/>
            <a:ext cx="2633698" cy="745023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0077E14-8937-1976-D8F2-144F04158A04}"/>
              </a:ext>
            </a:extLst>
          </p:cNvPr>
          <p:cNvSpPr txBox="1"/>
          <p:nvPr/>
        </p:nvSpPr>
        <p:spPr>
          <a:xfrm rot="20618015">
            <a:off x="5543038" y="2976454"/>
            <a:ext cx="2133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008663"/>
                </a:solidFill>
              </a:rPr>
              <a:t>Specifying structural models</a:t>
            </a:r>
          </a:p>
        </p:txBody>
      </p:sp>
    </p:spTree>
    <p:extLst>
      <p:ext uri="{BB962C8B-B14F-4D97-AF65-F5344CB8AC3E}">
        <p14:creationId xmlns:p14="http://schemas.microsoft.com/office/powerpoint/2010/main" val="3563523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F329A-DBA2-C4BF-D38D-94A0B2CCA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06D29-7FA6-4272-DDD4-FBE0CF34D6A1}"/>
              </a:ext>
            </a:extLst>
          </p:cNvPr>
          <p:cNvSpPr txBox="1"/>
          <p:nvPr/>
        </p:nvSpPr>
        <p:spPr>
          <a:xfrm>
            <a:off x="515649" y="1772918"/>
            <a:ext cx="811270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+mj-lt"/>
              </a:rPr>
              <a:t>For a linear model, we are assuming:</a:t>
            </a:r>
          </a:p>
          <a:p>
            <a:endParaRPr lang="en-GB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EA7125"/>
                </a:solidFill>
              </a:rPr>
              <a:t>Continuous response variable</a:t>
            </a: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/>
              <a:t>Independent observations</a:t>
            </a:r>
            <a:endParaRPr lang="en-GB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>
              <a:latin typeface="+mj-lt"/>
            </a:endParaRP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j-lt"/>
              </a:rPr>
              <a:t>Linear relationship (coefficients)</a:t>
            </a: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j-lt"/>
              </a:rPr>
              <a:t>Homogeneity of variance in residuals</a:t>
            </a: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j-lt"/>
              </a:rPr>
              <a:t>Normally distributed residuals</a:t>
            </a:r>
          </a:p>
          <a:p>
            <a:pPr marL="342900" indent="-342900"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1" dirty="0">
                <a:solidFill>
                  <a:schemeClr val="tx1"/>
                </a:solidFill>
                <a:latin typeface="+mj-lt"/>
              </a:rPr>
              <a:t>Lack of points with high leverage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latin typeface="+mj-lt"/>
            </a:endParaRPr>
          </a:p>
          <a:p>
            <a:pPr>
              <a:buClr>
                <a:schemeClr val="tx1">
                  <a:lumMod val="50000"/>
                </a:schemeClr>
              </a:buClr>
            </a:pPr>
            <a:endParaRPr lang="en-GB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45034-3874-2C35-3A96-82BFDA5CD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Assumptions of a linear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D9DCAF-E366-4BB2-578C-B6DD750BB63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27085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FEC8-F169-489B-E4E3-80FD644F4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Branching out from simple linear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6F325D-0E6D-7032-2E57-06E6DD017D0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65</a:t>
            </a:fld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6B5D54-4F1D-1627-CC01-B10471477F3F}"/>
              </a:ext>
            </a:extLst>
          </p:cNvPr>
          <p:cNvSpPr/>
          <p:nvPr/>
        </p:nvSpPr>
        <p:spPr>
          <a:xfrm>
            <a:off x="4244916" y="3190905"/>
            <a:ext cx="900000" cy="90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solidFill>
              <a:srgbClr val="2929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Linear models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062854-2E1A-FEC6-9A9B-E6717491477D}"/>
              </a:ext>
            </a:extLst>
          </p:cNvPr>
          <p:cNvSpPr/>
          <p:nvPr/>
        </p:nvSpPr>
        <p:spPr>
          <a:xfrm>
            <a:off x="7032682" y="1771718"/>
            <a:ext cx="1599559" cy="326687"/>
          </a:xfrm>
          <a:prstGeom prst="roundRect">
            <a:avLst/>
          </a:prstGeom>
          <a:solidFill>
            <a:srgbClr val="6CA62C"/>
          </a:solidFill>
          <a:ln w="12700">
            <a:solidFill>
              <a:srgbClr val="568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Non-linear modelling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F825F0-1F0A-D529-6BE1-9392CDE2602A}"/>
              </a:ext>
            </a:extLst>
          </p:cNvPr>
          <p:cNvSpPr/>
          <p:nvPr/>
        </p:nvSpPr>
        <p:spPr>
          <a:xfrm>
            <a:off x="5116405" y="1481903"/>
            <a:ext cx="1251044" cy="462448"/>
          </a:xfrm>
          <a:prstGeom prst="roundRect">
            <a:avLst/>
          </a:prstGeom>
          <a:solidFill>
            <a:srgbClr val="CCCC00"/>
          </a:solidFill>
          <a:ln w="12700">
            <a:solidFill>
              <a:srgbClr val="777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Non-parametric regression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1C896B-10DF-D572-FE0C-E11A8DEBE7B3}"/>
              </a:ext>
            </a:extLst>
          </p:cNvPr>
          <p:cNvSpPr/>
          <p:nvPr/>
        </p:nvSpPr>
        <p:spPr>
          <a:xfrm>
            <a:off x="422122" y="3971450"/>
            <a:ext cx="1483057" cy="634231"/>
          </a:xfrm>
          <a:prstGeom prst="roundRect">
            <a:avLst/>
          </a:prstGeom>
          <a:solidFill>
            <a:srgbClr val="9966FF"/>
          </a:solidFill>
          <a:ln w="12700">
            <a:solidFill>
              <a:srgbClr val="3D0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Mixed effects/</a:t>
            </a:r>
          </a:p>
          <a:p>
            <a:pPr algn="ctr"/>
            <a:r>
              <a:rPr lang="en-GB" sz="1100" dirty="0"/>
              <a:t>hierarchical/ </a:t>
            </a:r>
          </a:p>
          <a:p>
            <a:pPr algn="ctr"/>
            <a:r>
              <a:rPr lang="en-GB" sz="1100" dirty="0"/>
              <a:t>multi-level models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E7C06A3-5215-FFF1-9906-BBFC26B326E2}"/>
              </a:ext>
            </a:extLst>
          </p:cNvPr>
          <p:cNvSpPr/>
          <p:nvPr/>
        </p:nvSpPr>
        <p:spPr>
          <a:xfrm>
            <a:off x="660474" y="4963983"/>
            <a:ext cx="1409824" cy="789172"/>
          </a:xfrm>
          <a:prstGeom prst="roundRect">
            <a:avLst/>
          </a:prstGeom>
          <a:solidFill>
            <a:srgbClr val="6699FF"/>
          </a:solidFill>
          <a:ln w="12700">
            <a:solidFill>
              <a:srgbClr val="0046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Cox proportional hazard regression</a:t>
            </a:r>
          </a:p>
          <a:p>
            <a:pPr algn="ctr"/>
            <a:r>
              <a:rPr lang="en-GB" sz="1100" dirty="0"/>
              <a:t>(time-to-event or survival analysis)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703116-B4F0-3F0D-8F02-F3A810D97C4F}"/>
              </a:ext>
            </a:extLst>
          </p:cNvPr>
          <p:cNvCxnSpPr>
            <a:cxnSpLocks/>
            <a:stCxn id="4" idx="7"/>
            <a:endCxn id="7" idx="2"/>
          </p:cNvCxnSpPr>
          <p:nvPr/>
        </p:nvCxnSpPr>
        <p:spPr>
          <a:xfrm flipV="1">
            <a:off x="5013114" y="1944351"/>
            <a:ext cx="728813" cy="1378356"/>
          </a:xfrm>
          <a:prstGeom prst="straightConnector1">
            <a:avLst/>
          </a:prstGeom>
          <a:ln>
            <a:solidFill>
              <a:srgbClr val="7774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BBFEC4-A987-96E5-AF1F-6AE9F5B659AE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 flipV="1">
            <a:off x="5144916" y="1935062"/>
            <a:ext cx="1887766" cy="1705843"/>
          </a:xfrm>
          <a:prstGeom prst="straightConnector1">
            <a:avLst/>
          </a:prstGeom>
          <a:ln>
            <a:solidFill>
              <a:srgbClr val="5684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CB46E5-A7A1-9756-62DF-80778C4C20CD}"/>
              </a:ext>
            </a:extLst>
          </p:cNvPr>
          <p:cNvCxnSpPr>
            <a:cxnSpLocks/>
            <a:stCxn id="4" idx="3"/>
            <a:endCxn id="9" idx="3"/>
          </p:cNvCxnSpPr>
          <p:nvPr/>
        </p:nvCxnSpPr>
        <p:spPr>
          <a:xfrm flipH="1">
            <a:off x="2070298" y="3959103"/>
            <a:ext cx="2306420" cy="1399466"/>
          </a:xfrm>
          <a:prstGeom prst="straightConnector1">
            <a:avLst/>
          </a:prstGeom>
          <a:ln>
            <a:solidFill>
              <a:srgbClr val="0046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D15A9B7-0338-FFA2-3FA8-F99E30E65879}"/>
              </a:ext>
            </a:extLst>
          </p:cNvPr>
          <p:cNvSpPr/>
          <p:nvPr/>
        </p:nvSpPr>
        <p:spPr>
          <a:xfrm>
            <a:off x="3382854" y="1757200"/>
            <a:ext cx="1251044" cy="46244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Generalised additive models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131872-BBF8-B517-DE73-77DD161BC71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447432" y="1875879"/>
            <a:ext cx="935422" cy="112545"/>
          </a:xfrm>
          <a:prstGeom prst="straightConnector1">
            <a:avLst/>
          </a:prstGeom>
          <a:ln>
            <a:solidFill>
              <a:srgbClr val="8B64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53944E1-7E5E-7DF1-AE3D-425DFA9B1E45}"/>
              </a:ext>
            </a:extLst>
          </p:cNvPr>
          <p:cNvCxnSpPr>
            <a:stCxn id="7" idx="1"/>
            <a:endCxn id="21" idx="3"/>
          </p:cNvCxnSpPr>
          <p:nvPr/>
        </p:nvCxnSpPr>
        <p:spPr>
          <a:xfrm flipH="1">
            <a:off x="4633898" y="1713127"/>
            <a:ext cx="482507" cy="275297"/>
          </a:xfrm>
          <a:prstGeom prst="straightConnector1">
            <a:avLst/>
          </a:prstGeom>
          <a:ln>
            <a:solidFill>
              <a:srgbClr val="8B64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D56102-A368-7138-AD5B-244260850DF7}"/>
              </a:ext>
            </a:extLst>
          </p:cNvPr>
          <p:cNvCxnSpPr>
            <a:cxnSpLocks/>
            <a:stCxn id="4" idx="2"/>
            <a:endCxn id="8" idx="3"/>
          </p:cNvCxnSpPr>
          <p:nvPr/>
        </p:nvCxnSpPr>
        <p:spPr>
          <a:xfrm flipH="1">
            <a:off x="1905179" y="3640905"/>
            <a:ext cx="2339737" cy="647661"/>
          </a:xfrm>
          <a:prstGeom prst="straightConnector1">
            <a:avLst/>
          </a:prstGeom>
          <a:ln>
            <a:solidFill>
              <a:srgbClr val="3D0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D5D958F-AE9A-25A6-D6BC-287F1494E6C3}"/>
              </a:ext>
            </a:extLst>
          </p:cNvPr>
          <p:cNvSpPr txBox="1"/>
          <p:nvPr/>
        </p:nvSpPr>
        <p:spPr>
          <a:xfrm rot="20685832">
            <a:off x="2241261" y="3764843"/>
            <a:ext cx="126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3D00B8"/>
                </a:solidFill>
              </a:rPr>
              <a:t>Random effects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AEFD7B4-A88A-25B5-CA41-31D5404DFB82}"/>
              </a:ext>
            </a:extLst>
          </p:cNvPr>
          <p:cNvSpPr txBox="1"/>
          <p:nvPr/>
        </p:nvSpPr>
        <p:spPr>
          <a:xfrm rot="17919659">
            <a:off x="4296115" y="2488366"/>
            <a:ext cx="19266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777400"/>
                </a:solidFill>
              </a:rPr>
              <a:t>No prior model form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19B2314-1F94-D90F-1386-E66C022836AC}"/>
              </a:ext>
            </a:extLst>
          </p:cNvPr>
          <p:cNvSpPr/>
          <p:nvPr/>
        </p:nvSpPr>
        <p:spPr>
          <a:xfrm>
            <a:off x="6584324" y="3563019"/>
            <a:ext cx="1684160" cy="324000"/>
          </a:xfrm>
          <a:prstGeom prst="roundRect">
            <a:avLst/>
          </a:prstGeom>
          <a:solidFill>
            <a:srgbClr val="00CCFF"/>
          </a:solidFill>
          <a:ln w="12700">
            <a:solidFill>
              <a:srgbClr val="008E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Time series analysis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62040D1-E4DA-5B9D-C45A-035FAEBA830F}"/>
              </a:ext>
            </a:extLst>
          </p:cNvPr>
          <p:cNvCxnSpPr>
            <a:cxnSpLocks/>
            <a:stCxn id="4" idx="6"/>
            <a:endCxn id="66" idx="1"/>
          </p:cNvCxnSpPr>
          <p:nvPr/>
        </p:nvCxnSpPr>
        <p:spPr>
          <a:xfrm>
            <a:off x="5144916" y="3640905"/>
            <a:ext cx="1439408" cy="84114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7F891FA-2FDF-A8D0-25B6-4BDE0A80409E}"/>
              </a:ext>
            </a:extLst>
          </p:cNvPr>
          <p:cNvSpPr txBox="1"/>
          <p:nvPr/>
        </p:nvSpPr>
        <p:spPr>
          <a:xfrm rot="19761468">
            <a:off x="2424774" y="4446521"/>
            <a:ext cx="13356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046D2"/>
                </a:solidFill>
              </a:rPr>
              <a:t>Hazard functions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F5E81BC-9B55-C442-A17E-01EF70DEDEE4}"/>
              </a:ext>
            </a:extLst>
          </p:cNvPr>
          <p:cNvGrpSpPr/>
          <p:nvPr/>
        </p:nvGrpSpPr>
        <p:grpSpPr>
          <a:xfrm>
            <a:off x="7034081" y="5206992"/>
            <a:ext cx="1449445" cy="841768"/>
            <a:chOff x="6914526" y="4927503"/>
            <a:chExt cx="1449445" cy="841768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7495DF3-C7F1-C8D1-E2A3-41F0293162DA}"/>
                </a:ext>
              </a:extLst>
            </p:cNvPr>
            <p:cNvSpPr/>
            <p:nvPr/>
          </p:nvSpPr>
          <p:spPr>
            <a:xfrm>
              <a:off x="6914526" y="4927503"/>
              <a:ext cx="1449445" cy="278715"/>
            </a:xfrm>
            <a:prstGeom prst="roundRect">
              <a:avLst/>
            </a:prstGeom>
            <a:solidFill>
              <a:srgbClr val="0073CF"/>
            </a:solidFill>
            <a:ln w="12700">
              <a:solidFill>
                <a:srgbClr val="002D5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Quantile regression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9A6FAFA-821B-379C-60D2-CDB01EF7E486}"/>
                </a:ext>
              </a:extLst>
            </p:cNvPr>
            <p:cNvSpPr txBox="1"/>
            <p:nvPr/>
          </p:nvSpPr>
          <p:spPr>
            <a:xfrm>
              <a:off x="6954147" y="5192190"/>
              <a:ext cx="140982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>
                  <a:solidFill>
                    <a:srgbClr val="002D56"/>
                  </a:solidFill>
                </a:rPr>
                <a:t>Estimates quantiles/median instead of mean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427556-0EB2-37E3-4FD4-9954C707BFAA}"/>
              </a:ext>
            </a:extLst>
          </p:cNvPr>
          <p:cNvGrpSpPr/>
          <p:nvPr/>
        </p:nvGrpSpPr>
        <p:grpSpPr>
          <a:xfrm>
            <a:off x="4905907" y="5352541"/>
            <a:ext cx="1595309" cy="529251"/>
            <a:chOff x="4880277" y="5268277"/>
            <a:chExt cx="1595309" cy="529251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572C0D3-2ED8-48A4-A71E-354E7C640DB8}"/>
                </a:ext>
              </a:extLst>
            </p:cNvPr>
            <p:cNvSpPr/>
            <p:nvPr/>
          </p:nvSpPr>
          <p:spPr>
            <a:xfrm>
              <a:off x="4988444" y="5268277"/>
              <a:ext cx="1378950" cy="278715"/>
            </a:xfrm>
            <a:prstGeom prst="roundRect">
              <a:avLst/>
            </a:prstGeom>
            <a:solidFill>
              <a:srgbClr val="0073CF"/>
            </a:solidFill>
            <a:ln w="12700">
              <a:solidFill>
                <a:srgbClr val="002D5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Robust regression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3D71AD-F44D-F6B6-F491-4136B1EBC670}"/>
                </a:ext>
              </a:extLst>
            </p:cNvPr>
            <p:cNvSpPr txBox="1"/>
            <p:nvPr/>
          </p:nvSpPr>
          <p:spPr>
            <a:xfrm>
              <a:off x="4880277" y="5543612"/>
              <a:ext cx="159530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050" dirty="0">
                  <a:solidFill>
                    <a:srgbClr val="002D56"/>
                  </a:solidFill>
                </a:rPr>
                <a:t>Weighted least squares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AEB8C9-438A-8E41-8229-6B3BC1364F1D}"/>
              </a:ext>
            </a:extLst>
          </p:cNvPr>
          <p:cNvCxnSpPr>
            <a:cxnSpLocks/>
            <a:stCxn id="4" idx="5"/>
            <a:endCxn id="46" idx="0"/>
          </p:cNvCxnSpPr>
          <p:nvPr/>
        </p:nvCxnSpPr>
        <p:spPr>
          <a:xfrm>
            <a:off x="5013114" y="3959103"/>
            <a:ext cx="444195" cy="359586"/>
          </a:xfrm>
          <a:prstGeom prst="straightConnector1">
            <a:avLst/>
          </a:prstGeom>
          <a:ln>
            <a:solidFill>
              <a:srgbClr val="002D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6D5BA0F-0518-DF2A-52E7-B8B332003D22}"/>
              </a:ext>
            </a:extLst>
          </p:cNvPr>
          <p:cNvGrpSpPr/>
          <p:nvPr/>
        </p:nvGrpSpPr>
        <p:grpSpPr>
          <a:xfrm>
            <a:off x="3045209" y="5133080"/>
            <a:ext cx="1631882" cy="845565"/>
            <a:chOff x="2840885" y="5138116"/>
            <a:chExt cx="1631882" cy="845565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96BE4C7-BA91-867C-A79D-AFCAF89B5E1F}"/>
                </a:ext>
              </a:extLst>
            </p:cNvPr>
            <p:cNvSpPr/>
            <p:nvPr/>
          </p:nvSpPr>
          <p:spPr>
            <a:xfrm>
              <a:off x="2840885" y="5138116"/>
              <a:ext cx="1631882" cy="430067"/>
            </a:xfrm>
            <a:prstGeom prst="roundRect">
              <a:avLst/>
            </a:prstGeom>
            <a:solidFill>
              <a:srgbClr val="0073CF"/>
            </a:solidFill>
            <a:ln w="12700">
              <a:solidFill>
                <a:srgbClr val="002D5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Ridge regression, LASSO (regularisation)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41E027-0BAC-D116-44A8-9D45F704E205}"/>
                </a:ext>
              </a:extLst>
            </p:cNvPr>
            <p:cNvSpPr txBox="1"/>
            <p:nvPr/>
          </p:nvSpPr>
          <p:spPr>
            <a:xfrm>
              <a:off x="2859596" y="5568183"/>
              <a:ext cx="159530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>
                  <a:solidFill>
                    <a:srgbClr val="002D56"/>
                  </a:solidFill>
                </a:rPr>
                <a:t>Penalties applied to “shrink” the coefficients</a:t>
              </a:r>
            </a:p>
          </p:txBody>
        </p:sp>
      </p:grp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20BAAA4-F061-7FE0-F150-2C6D49FCD7E6}"/>
              </a:ext>
            </a:extLst>
          </p:cNvPr>
          <p:cNvSpPr/>
          <p:nvPr/>
        </p:nvSpPr>
        <p:spPr>
          <a:xfrm>
            <a:off x="4597138" y="4318689"/>
            <a:ext cx="1720342" cy="467012"/>
          </a:xfrm>
          <a:prstGeom prst="roundRect">
            <a:avLst/>
          </a:prstGeom>
          <a:solidFill>
            <a:srgbClr val="0073CF"/>
          </a:solidFill>
          <a:ln w="12700">
            <a:solidFill>
              <a:srgbClr val="002D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“Tweaking” the ordinary least squares method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EB7B3C-24E2-1E0B-2B8F-C88E8B6F16B8}"/>
              </a:ext>
            </a:extLst>
          </p:cNvPr>
          <p:cNvCxnSpPr>
            <a:cxnSpLocks/>
            <a:stCxn id="46" idx="2"/>
            <a:endCxn id="28" idx="0"/>
          </p:cNvCxnSpPr>
          <p:nvPr/>
        </p:nvCxnSpPr>
        <p:spPr>
          <a:xfrm flipH="1">
            <a:off x="3861150" y="4785701"/>
            <a:ext cx="1596159" cy="347379"/>
          </a:xfrm>
          <a:prstGeom prst="straightConnector1">
            <a:avLst/>
          </a:prstGeom>
          <a:ln>
            <a:solidFill>
              <a:srgbClr val="002D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E18644E-CB9E-65A0-2B6E-8A28503A1B16}"/>
              </a:ext>
            </a:extLst>
          </p:cNvPr>
          <p:cNvCxnSpPr>
            <a:cxnSpLocks/>
            <a:stCxn id="46" idx="2"/>
            <a:endCxn id="29" idx="0"/>
          </p:cNvCxnSpPr>
          <p:nvPr/>
        </p:nvCxnSpPr>
        <p:spPr>
          <a:xfrm>
            <a:off x="5457309" y="4785701"/>
            <a:ext cx="246240" cy="566840"/>
          </a:xfrm>
          <a:prstGeom prst="straightConnector1">
            <a:avLst/>
          </a:prstGeom>
          <a:ln>
            <a:solidFill>
              <a:srgbClr val="002D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4EB4410-07CE-98A6-9B0A-ADE1A36DD005}"/>
              </a:ext>
            </a:extLst>
          </p:cNvPr>
          <p:cNvCxnSpPr>
            <a:cxnSpLocks/>
            <a:stCxn id="46" idx="2"/>
            <a:endCxn id="30" idx="1"/>
          </p:cNvCxnSpPr>
          <p:nvPr/>
        </p:nvCxnSpPr>
        <p:spPr>
          <a:xfrm>
            <a:off x="5457309" y="4785701"/>
            <a:ext cx="1576772" cy="560649"/>
          </a:xfrm>
          <a:prstGeom prst="straightConnector1">
            <a:avLst/>
          </a:prstGeom>
          <a:ln>
            <a:solidFill>
              <a:srgbClr val="002D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C161EAD-8102-28CB-B543-D705C59674E1}"/>
              </a:ext>
            </a:extLst>
          </p:cNvPr>
          <p:cNvGrpSpPr/>
          <p:nvPr/>
        </p:nvGrpSpPr>
        <p:grpSpPr>
          <a:xfrm>
            <a:off x="7138165" y="4261140"/>
            <a:ext cx="1449445" cy="841768"/>
            <a:chOff x="6914526" y="4927503"/>
            <a:chExt cx="1449445" cy="841768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8E482CF3-E465-1576-3CD7-B23025D761E0}"/>
                </a:ext>
              </a:extLst>
            </p:cNvPr>
            <p:cNvSpPr/>
            <p:nvPr/>
          </p:nvSpPr>
          <p:spPr>
            <a:xfrm>
              <a:off x="6914526" y="4927503"/>
              <a:ext cx="1449445" cy="278715"/>
            </a:xfrm>
            <a:prstGeom prst="roundRect">
              <a:avLst/>
            </a:prstGeom>
            <a:solidFill>
              <a:srgbClr val="0073CF"/>
            </a:solidFill>
            <a:ln w="12700">
              <a:solidFill>
                <a:srgbClr val="002D5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/>
                <a:t>Partial least squares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FB994E9-5050-772E-6B01-360D55D036BB}"/>
                </a:ext>
              </a:extLst>
            </p:cNvPr>
            <p:cNvSpPr txBox="1"/>
            <p:nvPr/>
          </p:nvSpPr>
          <p:spPr>
            <a:xfrm>
              <a:off x="6954147" y="5192190"/>
              <a:ext cx="140982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>
                  <a:solidFill>
                    <a:srgbClr val="002D56"/>
                  </a:solidFill>
                </a:rPr>
                <a:t>Dimensionality reduction of your predictors</a:t>
              </a:r>
            </a:p>
          </p:txBody>
        </p: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C46DC83-EC1D-2185-65F0-1D9C23D09476}"/>
              </a:ext>
            </a:extLst>
          </p:cNvPr>
          <p:cNvCxnSpPr>
            <a:cxnSpLocks/>
            <a:stCxn id="46" idx="3"/>
            <a:endCxn id="88" idx="1"/>
          </p:cNvCxnSpPr>
          <p:nvPr/>
        </p:nvCxnSpPr>
        <p:spPr>
          <a:xfrm flipV="1">
            <a:off x="6317480" y="4400498"/>
            <a:ext cx="820685" cy="151697"/>
          </a:xfrm>
          <a:prstGeom prst="straightConnector1">
            <a:avLst/>
          </a:prstGeom>
          <a:ln>
            <a:solidFill>
              <a:srgbClr val="002D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9C1CD32-48F2-03C7-6E96-BF884454B79C}"/>
              </a:ext>
            </a:extLst>
          </p:cNvPr>
          <p:cNvSpPr txBox="1"/>
          <p:nvPr/>
        </p:nvSpPr>
        <p:spPr>
          <a:xfrm rot="19125033">
            <a:off x="5071965" y="2534883"/>
            <a:ext cx="1926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rgbClr val="568424"/>
                </a:solidFill>
              </a:rPr>
              <a:t>Non-linear relationship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20D1CA-0805-0EA1-2288-B7FCD2CCA602}"/>
              </a:ext>
            </a:extLst>
          </p:cNvPr>
          <p:cNvSpPr/>
          <p:nvPr/>
        </p:nvSpPr>
        <p:spPr>
          <a:xfrm>
            <a:off x="384515" y="2818611"/>
            <a:ext cx="1041318" cy="520497"/>
          </a:xfrm>
          <a:prstGeom prst="roundRect">
            <a:avLst/>
          </a:prstGeom>
          <a:solidFill>
            <a:srgbClr val="E06BFB"/>
          </a:solidFill>
          <a:ln w="12700">
            <a:solidFill>
              <a:srgbClr val="9C05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Multivariate regression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E0DE70E-7C54-756B-4E0F-E825C476F8C9}"/>
              </a:ext>
            </a:extLst>
          </p:cNvPr>
          <p:cNvCxnSpPr>
            <a:cxnSpLocks/>
            <a:stCxn id="4" idx="2"/>
            <a:endCxn id="14" idx="3"/>
          </p:cNvCxnSpPr>
          <p:nvPr/>
        </p:nvCxnSpPr>
        <p:spPr>
          <a:xfrm flipH="1" flipV="1">
            <a:off x="1425833" y="3078860"/>
            <a:ext cx="2819083" cy="562045"/>
          </a:xfrm>
          <a:prstGeom prst="straightConnector1">
            <a:avLst/>
          </a:prstGeom>
          <a:ln>
            <a:solidFill>
              <a:srgbClr val="9C05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88C5A83-7B67-5F4D-B2DE-F8D1EF56B457}"/>
              </a:ext>
            </a:extLst>
          </p:cNvPr>
          <p:cNvSpPr txBox="1"/>
          <p:nvPr/>
        </p:nvSpPr>
        <p:spPr>
          <a:xfrm rot="635226">
            <a:off x="1485551" y="3044039"/>
            <a:ext cx="2040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9C05BF"/>
                </a:solidFill>
              </a:rPr>
              <a:t>Multiple response variables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FFC01B3-1FD0-237F-342B-4A134ED5C30A}"/>
              </a:ext>
            </a:extLst>
          </p:cNvPr>
          <p:cNvSpPr/>
          <p:nvPr/>
        </p:nvSpPr>
        <p:spPr>
          <a:xfrm>
            <a:off x="7778614" y="2549441"/>
            <a:ext cx="974223" cy="692882"/>
          </a:xfrm>
          <a:prstGeom prst="roundRect">
            <a:avLst/>
          </a:prstGeom>
          <a:solidFill>
            <a:srgbClr val="00CC99"/>
          </a:solidFill>
          <a:ln w="12700">
            <a:solidFill>
              <a:srgbClr val="0086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Structural equation modelling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C3F4184-CAF3-AD99-8E9D-9F02B92DE57C}"/>
              </a:ext>
            </a:extLst>
          </p:cNvPr>
          <p:cNvCxnSpPr>
            <a:cxnSpLocks/>
            <a:stCxn id="4" idx="6"/>
            <a:endCxn id="41" idx="1"/>
          </p:cNvCxnSpPr>
          <p:nvPr/>
        </p:nvCxnSpPr>
        <p:spPr>
          <a:xfrm flipV="1">
            <a:off x="5144916" y="2895882"/>
            <a:ext cx="2633698" cy="745023"/>
          </a:xfrm>
          <a:prstGeom prst="straightConnector1">
            <a:avLst/>
          </a:prstGeom>
          <a:ln>
            <a:solidFill>
              <a:srgbClr val="0080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0077E14-8937-1976-D8F2-144F04158A04}"/>
              </a:ext>
            </a:extLst>
          </p:cNvPr>
          <p:cNvSpPr txBox="1"/>
          <p:nvPr/>
        </p:nvSpPr>
        <p:spPr>
          <a:xfrm rot="20618015">
            <a:off x="5543038" y="2976454"/>
            <a:ext cx="2133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008663"/>
                </a:solidFill>
              </a:rPr>
              <a:t>Specifying structural models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EB775F-5930-87BE-50B9-32E95E693BB4}"/>
              </a:ext>
            </a:extLst>
          </p:cNvPr>
          <p:cNvSpPr/>
          <p:nvPr/>
        </p:nvSpPr>
        <p:spPr>
          <a:xfrm>
            <a:off x="141027" y="1460310"/>
            <a:ext cx="8884692" cy="4626591"/>
          </a:xfrm>
          <a:prstGeom prst="round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64952A3-F287-B178-3285-73EE82FD95BC}"/>
              </a:ext>
            </a:extLst>
          </p:cNvPr>
          <p:cNvSpPr/>
          <p:nvPr/>
        </p:nvSpPr>
        <p:spPr>
          <a:xfrm>
            <a:off x="1196388" y="1644655"/>
            <a:ext cx="1251044" cy="462448"/>
          </a:xfrm>
          <a:prstGeom prst="roundRect">
            <a:avLst/>
          </a:prstGeom>
          <a:solidFill>
            <a:srgbClr val="FF6D6D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Generalised linear models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BADCDE-235F-5AB1-5161-37D419E376C6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1821910" y="2107103"/>
            <a:ext cx="2423006" cy="15338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C2F4A08-BB92-56F7-CA6E-7AC12E051F36}"/>
              </a:ext>
            </a:extLst>
          </p:cNvPr>
          <p:cNvSpPr txBox="1"/>
          <p:nvPr/>
        </p:nvSpPr>
        <p:spPr>
          <a:xfrm rot="1999102">
            <a:off x="2342362" y="2512316"/>
            <a:ext cx="1867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C00000"/>
                </a:solidFill>
              </a:rPr>
              <a:t>Non-continuous response; link functions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3A21D3-C9C4-3094-F0FE-C72E994A6D15}"/>
              </a:ext>
            </a:extLst>
          </p:cNvPr>
          <p:cNvSpPr/>
          <p:nvPr/>
        </p:nvSpPr>
        <p:spPr>
          <a:xfrm>
            <a:off x="4243750" y="3190905"/>
            <a:ext cx="900000" cy="900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solidFill>
              <a:srgbClr val="29292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/>
              <a:t>Linear models</a:t>
            </a:r>
          </a:p>
        </p:txBody>
      </p:sp>
    </p:spTree>
    <p:extLst>
      <p:ext uri="{BB962C8B-B14F-4D97-AF65-F5344CB8AC3E}">
        <p14:creationId xmlns:p14="http://schemas.microsoft.com/office/powerpoint/2010/main" val="3480717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9A1F939-7704-462F-3B4C-77DC4E9E4A57}"/>
              </a:ext>
            </a:extLst>
          </p:cNvPr>
          <p:cNvSpPr/>
          <p:nvPr/>
        </p:nvSpPr>
        <p:spPr>
          <a:xfrm>
            <a:off x="2648895" y="3852206"/>
            <a:ext cx="3846209" cy="2068239"/>
          </a:xfrm>
          <a:prstGeom prst="roundRect">
            <a:avLst/>
          </a:prstGeom>
          <a:solidFill>
            <a:srgbClr val="E1FFFF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800" dirty="0">
                <a:solidFill>
                  <a:srgbClr val="003E72"/>
                </a:solidFill>
              </a:rPr>
              <a:t>Count variables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D6F92D7-66FA-04F1-D4CC-4BF9DA68A2F5}"/>
              </a:ext>
            </a:extLst>
          </p:cNvPr>
          <p:cNvSpPr/>
          <p:nvPr/>
        </p:nvSpPr>
        <p:spPr>
          <a:xfrm>
            <a:off x="4658221" y="1614518"/>
            <a:ext cx="3846209" cy="2068239"/>
          </a:xfrm>
          <a:prstGeom prst="roundRect">
            <a:avLst/>
          </a:prstGeom>
          <a:solidFill>
            <a:srgbClr val="FFF6DD"/>
          </a:solidFill>
          <a:ln>
            <a:solidFill>
              <a:srgbClr val="CC9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800" dirty="0">
                <a:solidFill>
                  <a:srgbClr val="003E72"/>
                </a:solidFill>
              </a:rPr>
              <a:t>Fractional variables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84C00A2-4A43-D7BC-1DFD-5D039EC9E0B3}"/>
              </a:ext>
            </a:extLst>
          </p:cNvPr>
          <p:cNvSpPr/>
          <p:nvPr/>
        </p:nvSpPr>
        <p:spPr>
          <a:xfrm>
            <a:off x="637037" y="1614518"/>
            <a:ext cx="3846209" cy="2068239"/>
          </a:xfrm>
          <a:prstGeom prst="roundRect">
            <a:avLst/>
          </a:prstGeom>
          <a:solidFill>
            <a:srgbClr val="FFDDFF"/>
          </a:solidFill>
          <a:ln>
            <a:solidFill>
              <a:srgbClr val="99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800" dirty="0">
                <a:solidFill>
                  <a:srgbClr val="003E72"/>
                </a:solidFill>
              </a:rPr>
              <a:t>Binary/proportional variables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60BD46-A627-BDA9-90C9-A8EC721F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Many life sciences variables are continuous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F8AE4F-9943-5800-1952-B7B7F5FD5E5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66</a:t>
            </a:fld>
            <a:endParaRPr lang="en-GB" dirty="0"/>
          </a:p>
        </p:txBody>
      </p:sp>
      <p:grpSp>
        <p:nvGrpSpPr>
          <p:cNvPr id="17" name="Graphic 6" descr="Playing card outline">
            <a:extLst>
              <a:ext uri="{FF2B5EF4-FFF2-40B4-BE49-F238E27FC236}">
                <a16:creationId xmlns:a16="http://schemas.microsoft.com/office/drawing/2014/main" id="{A93F85E6-E548-1141-EF90-6B0931BE7AE4}"/>
              </a:ext>
            </a:extLst>
          </p:cNvPr>
          <p:cNvGrpSpPr/>
          <p:nvPr/>
        </p:nvGrpSpPr>
        <p:grpSpPr>
          <a:xfrm>
            <a:off x="2312491" y="2713651"/>
            <a:ext cx="495300" cy="685800"/>
            <a:chOff x="2714625" y="2076450"/>
            <a:chExt cx="495300" cy="685800"/>
          </a:xfrm>
          <a:solidFill>
            <a:srgbClr val="000000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355C855-0681-7FD8-E781-1F4495FD99A6}"/>
                </a:ext>
              </a:extLst>
            </p:cNvPr>
            <p:cNvSpPr/>
            <p:nvPr/>
          </p:nvSpPr>
          <p:spPr>
            <a:xfrm>
              <a:off x="2714625" y="2076450"/>
              <a:ext cx="495300" cy="685800"/>
            </a:xfrm>
            <a:custGeom>
              <a:avLst/>
              <a:gdLst>
                <a:gd name="connsiteX0" fmla="*/ 430420 w 495300"/>
                <a:gd name="connsiteY0" fmla="*/ 19050 h 685800"/>
                <a:gd name="connsiteX1" fmla="*/ 476250 w 495300"/>
                <a:gd name="connsiteY1" fmla="*/ 64873 h 685800"/>
                <a:gd name="connsiteX2" fmla="*/ 476250 w 495300"/>
                <a:gd name="connsiteY2" fmla="*/ 620927 h 685800"/>
                <a:gd name="connsiteX3" fmla="*/ 430420 w 495300"/>
                <a:gd name="connsiteY3" fmla="*/ 666750 h 685800"/>
                <a:gd name="connsiteX4" fmla="*/ 64880 w 495300"/>
                <a:gd name="connsiteY4" fmla="*/ 666750 h 685800"/>
                <a:gd name="connsiteX5" fmla="*/ 19050 w 495300"/>
                <a:gd name="connsiteY5" fmla="*/ 620927 h 685800"/>
                <a:gd name="connsiteX6" fmla="*/ 19050 w 495300"/>
                <a:gd name="connsiteY6" fmla="*/ 64873 h 685800"/>
                <a:gd name="connsiteX7" fmla="*/ 64880 w 495300"/>
                <a:gd name="connsiteY7" fmla="*/ 19050 h 685800"/>
                <a:gd name="connsiteX8" fmla="*/ 430420 w 495300"/>
                <a:gd name="connsiteY8" fmla="*/ 19050 h 685800"/>
                <a:gd name="connsiteX9" fmla="*/ 430420 w 495300"/>
                <a:gd name="connsiteY9" fmla="*/ 0 h 685800"/>
                <a:gd name="connsiteX10" fmla="*/ 64880 w 495300"/>
                <a:gd name="connsiteY10" fmla="*/ 0 h 685800"/>
                <a:gd name="connsiteX11" fmla="*/ 0 w 495300"/>
                <a:gd name="connsiteY11" fmla="*/ 64873 h 685800"/>
                <a:gd name="connsiteX12" fmla="*/ 0 w 495300"/>
                <a:gd name="connsiteY12" fmla="*/ 620927 h 685800"/>
                <a:gd name="connsiteX13" fmla="*/ 64880 w 495300"/>
                <a:gd name="connsiteY13" fmla="*/ 685800 h 685800"/>
                <a:gd name="connsiteX14" fmla="*/ 430420 w 495300"/>
                <a:gd name="connsiteY14" fmla="*/ 685800 h 685800"/>
                <a:gd name="connsiteX15" fmla="*/ 495300 w 495300"/>
                <a:gd name="connsiteY15" fmla="*/ 620927 h 685800"/>
                <a:gd name="connsiteX16" fmla="*/ 495300 w 495300"/>
                <a:gd name="connsiteY16" fmla="*/ 64873 h 685800"/>
                <a:gd name="connsiteX17" fmla="*/ 430420 w 495300"/>
                <a:gd name="connsiteY17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5300" h="685800">
                  <a:moveTo>
                    <a:pt x="430420" y="19050"/>
                  </a:moveTo>
                  <a:cubicBezTo>
                    <a:pt x="455718" y="19077"/>
                    <a:pt x="476220" y="39575"/>
                    <a:pt x="476250" y="64873"/>
                  </a:cubicBezTo>
                  <a:lnTo>
                    <a:pt x="476250" y="620927"/>
                  </a:lnTo>
                  <a:cubicBezTo>
                    <a:pt x="476220" y="646225"/>
                    <a:pt x="455718" y="666723"/>
                    <a:pt x="430420" y="666750"/>
                  </a:cubicBezTo>
                  <a:lnTo>
                    <a:pt x="64880" y="666750"/>
                  </a:lnTo>
                  <a:cubicBezTo>
                    <a:pt x="39583" y="666723"/>
                    <a:pt x="19081" y="646225"/>
                    <a:pt x="19050" y="620927"/>
                  </a:cubicBezTo>
                  <a:lnTo>
                    <a:pt x="19050" y="64873"/>
                  </a:lnTo>
                  <a:cubicBezTo>
                    <a:pt x="19081" y="39575"/>
                    <a:pt x="39583" y="19077"/>
                    <a:pt x="64880" y="19050"/>
                  </a:cubicBezTo>
                  <a:lnTo>
                    <a:pt x="430420" y="19050"/>
                  </a:lnTo>
                  <a:moveTo>
                    <a:pt x="430420" y="0"/>
                  </a:moveTo>
                  <a:lnTo>
                    <a:pt x="64880" y="0"/>
                  </a:lnTo>
                  <a:cubicBezTo>
                    <a:pt x="29066" y="37"/>
                    <a:pt x="42" y="29059"/>
                    <a:pt x="0" y="64873"/>
                  </a:cubicBezTo>
                  <a:lnTo>
                    <a:pt x="0" y="620927"/>
                  </a:lnTo>
                  <a:cubicBezTo>
                    <a:pt x="42" y="656741"/>
                    <a:pt x="29066" y="685763"/>
                    <a:pt x="64880" y="685800"/>
                  </a:cubicBezTo>
                  <a:lnTo>
                    <a:pt x="430420" y="685800"/>
                  </a:lnTo>
                  <a:cubicBezTo>
                    <a:pt x="466234" y="685763"/>
                    <a:pt x="495259" y="656741"/>
                    <a:pt x="495300" y="620927"/>
                  </a:cubicBezTo>
                  <a:lnTo>
                    <a:pt x="495300" y="64873"/>
                  </a:lnTo>
                  <a:cubicBezTo>
                    <a:pt x="495259" y="29059"/>
                    <a:pt x="466234" y="37"/>
                    <a:pt x="43042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BDF30B3-9B28-B30A-145F-A29C1B424D3A}"/>
                </a:ext>
              </a:extLst>
            </p:cNvPr>
            <p:cNvSpPr/>
            <p:nvPr/>
          </p:nvSpPr>
          <p:spPr>
            <a:xfrm>
              <a:off x="2776916" y="2138480"/>
              <a:ext cx="76327" cy="86083"/>
            </a:xfrm>
            <a:custGeom>
              <a:avLst/>
              <a:gdLst>
                <a:gd name="connsiteX0" fmla="*/ 61981 w 76327"/>
                <a:gd name="connsiteY0" fmla="*/ 29668 h 86083"/>
                <a:gd name="connsiteX1" fmla="*/ 54636 w 76327"/>
                <a:gd name="connsiteY1" fmla="*/ 28926 h 86083"/>
                <a:gd name="connsiteX2" fmla="*/ 54565 w 76327"/>
                <a:gd name="connsiteY2" fmla="*/ 28801 h 86083"/>
                <a:gd name="connsiteX3" fmla="*/ 47946 w 76327"/>
                <a:gd name="connsiteY3" fmla="*/ 2686 h 86083"/>
                <a:gd name="connsiteX4" fmla="*/ 21831 w 76327"/>
                <a:gd name="connsiteY4" fmla="*/ 9305 h 86083"/>
                <a:gd name="connsiteX5" fmla="*/ 21954 w 76327"/>
                <a:gd name="connsiteY5" fmla="*/ 29005 h 86083"/>
                <a:gd name="connsiteX6" fmla="*/ 21874 w 76327"/>
                <a:gd name="connsiteY6" fmla="*/ 29124 h 86083"/>
                <a:gd name="connsiteX7" fmla="*/ 211 w 76327"/>
                <a:gd name="connsiteY7" fmla="*/ 45163 h 86083"/>
                <a:gd name="connsiteX8" fmla="*/ 16250 w 76327"/>
                <a:gd name="connsiteY8" fmla="*/ 66826 h 86083"/>
                <a:gd name="connsiteX9" fmla="*/ 32482 w 76327"/>
                <a:gd name="connsiteY9" fmla="*/ 61509 h 86083"/>
                <a:gd name="connsiteX10" fmla="*/ 24481 w 76327"/>
                <a:gd name="connsiteY10" fmla="*/ 86083 h 86083"/>
                <a:gd name="connsiteX11" fmla="*/ 51913 w 76327"/>
                <a:gd name="connsiteY11" fmla="*/ 86083 h 86083"/>
                <a:gd name="connsiteX12" fmla="*/ 43912 w 76327"/>
                <a:gd name="connsiteY12" fmla="*/ 61509 h 86083"/>
                <a:gd name="connsiteX13" fmla="*/ 70767 w 76327"/>
                <a:gd name="connsiteY13" fmla="*/ 61507 h 86083"/>
                <a:gd name="connsiteX14" fmla="*/ 70764 w 76327"/>
                <a:gd name="connsiteY14" fmla="*/ 34652 h 86083"/>
                <a:gd name="connsiteX15" fmla="*/ 61981 w 76327"/>
                <a:gd name="connsiteY15" fmla="*/ 29668 h 8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327" h="86083">
                  <a:moveTo>
                    <a:pt x="61981" y="29668"/>
                  </a:moveTo>
                  <a:cubicBezTo>
                    <a:pt x="59584" y="29052"/>
                    <a:pt x="57108" y="28802"/>
                    <a:pt x="54636" y="28926"/>
                  </a:cubicBezTo>
                  <a:cubicBezTo>
                    <a:pt x="54553" y="28926"/>
                    <a:pt x="54522" y="28873"/>
                    <a:pt x="54565" y="28801"/>
                  </a:cubicBezTo>
                  <a:cubicBezTo>
                    <a:pt x="59948" y="19762"/>
                    <a:pt x="56985" y="8070"/>
                    <a:pt x="47946" y="2686"/>
                  </a:cubicBezTo>
                  <a:cubicBezTo>
                    <a:pt x="38907" y="-2698"/>
                    <a:pt x="27215" y="266"/>
                    <a:pt x="21831" y="9305"/>
                  </a:cubicBezTo>
                  <a:cubicBezTo>
                    <a:pt x="18210" y="15385"/>
                    <a:pt x="18257" y="22971"/>
                    <a:pt x="21954" y="29005"/>
                  </a:cubicBezTo>
                  <a:lnTo>
                    <a:pt x="21874" y="29124"/>
                  </a:lnTo>
                  <a:cubicBezTo>
                    <a:pt x="11463" y="27571"/>
                    <a:pt x="1764" y="34752"/>
                    <a:pt x="211" y="45163"/>
                  </a:cubicBezTo>
                  <a:cubicBezTo>
                    <a:pt x="-1342" y="55574"/>
                    <a:pt x="5839" y="65273"/>
                    <a:pt x="16250" y="66826"/>
                  </a:cubicBezTo>
                  <a:cubicBezTo>
                    <a:pt x="22197" y="67713"/>
                    <a:pt x="28213" y="65742"/>
                    <a:pt x="32482" y="61509"/>
                  </a:cubicBezTo>
                  <a:cubicBezTo>
                    <a:pt x="32868" y="70398"/>
                    <a:pt x="30026" y="79126"/>
                    <a:pt x="24481" y="86083"/>
                  </a:cubicBezTo>
                  <a:lnTo>
                    <a:pt x="51913" y="86083"/>
                  </a:lnTo>
                  <a:cubicBezTo>
                    <a:pt x="46368" y="79125"/>
                    <a:pt x="43526" y="70398"/>
                    <a:pt x="43912" y="61509"/>
                  </a:cubicBezTo>
                  <a:cubicBezTo>
                    <a:pt x="51328" y="68924"/>
                    <a:pt x="63352" y="68923"/>
                    <a:pt x="70767" y="61507"/>
                  </a:cubicBezTo>
                  <a:cubicBezTo>
                    <a:pt x="78182" y="54091"/>
                    <a:pt x="78181" y="42067"/>
                    <a:pt x="70764" y="34652"/>
                  </a:cubicBezTo>
                  <a:cubicBezTo>
                    <a:pt x="68340" y="32228"/>
                    <a:pt x="65305" y="30506"/>
                    <a:pt x="61981" y="296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CC0F87-463E-74A0-18A2-3F48E1591950}"/>
                </a:ext>
              </a:extLst>
            </p:cNvPr>
            <p:cNvSpPr/>
            <p:nvPr/>
          </p:nvSpPr>
          <p:spPr>
            <a:xfrm>
              <a:off x="3070763" y="2613777"/>
              <a:ext cx="76327" cy="86083"/>
            </a:xfrm>
            <a:custGeom>
              <a:avLst/>
              <a:gdLst>
                <a:gd name="connsiteX0" fmla="*/ 61985 w 76327"/>
                <a:gd name="connsiteY0" fmla="*/ 29669 h 86083"/>
                <a:gd name="connsiteX1" fmla="*/ 54636 w 76327"/>
                <a:gd name="connsiteY1" fmla="*/ 28926 h 86083"/>
                <a:gd name="connsiteX2" fmla="*/ 54565 w 76327"/>
                <a:gd name="connsiteY2" fmla="*/ 28801 h 86083"/>
                <a:gd name="connsiteX3" fmla="*/ 47946 w 76327"/>
                <a:gd name="connsiteY3" fmla="*/ 2687 h 86083"/>
                <a:gd name="connsiteX4" fmla="*/ 21831 w 76327"/>
                <a:gd name="connsiteY4" fmla="*/ 9305 h 86083"/>
                <a:gd name="connsiteX5" fmla="*/ 21954 w 76327"/>
                <a:gd name="connsiteY5" fmla="*/ 29005 h 86083"/>
                <a:gd name="connsiteX6" fmla="*/ 21874 w 76327"/>
                <a:gd name="connsiteY6" fmla="*/ 29124 h 86083"/>
                <a:gd name="connsiteX7" fmla="*/ 211 w 76327"/>
                <a:gd name="connsiteY7" fmla="*/ 45163 h 86083"/>
                <a:gd name="connsiteX8" fmla="*/ 16250 w 76327"/>
                <a:gd name="connsiteY8" fmla="*/ 66826 h 86083"/>
                <a:gd name="connsiteX9" fmla="*/ 32482 w 76327"/>
                <a:gd name="connsiteY9" fmla="*/ 61509 h 86083"/>
                <a:gd name="connsiteX10" fmla="*/ 24481 w 76327"/>
                <a:gd name="connsiteY10" fmla="*/ 86084 h 86083"/>
                <a:gd name="connsiteX11" fmla="*/ 51913 w 76327"/>
                <a:gd name="connsiteY11" fmla="*/ 86084 h 86083"/>
                <a:gd name="connsiteX12" fmla="*/ 43912 w 76327"/>
                <a:gd name="connsiteY12" fmla="*/ 61509 h 86083"/>
                <a:gd name="connsiteX13" fmla="*/ 70767 w 76327"/>
                <a:gd name="connsiteY13" fmla="*/ 61507 h 86083"/>
                <a:gd name="connsiteX14" fmla="*/ 70764 w 76327"/>
                <a:gd name="connsiteY14" fmla="*/ 34652 h 86083"/>
                <a:gd name="connsiteX15" fmla="*/ 61985 w 76327"/>
                <a:gd name="connsiteY15" fmla="*/ 29669 h 8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6327" h="86083">
                  <a:moveTo>
                    <a:pt x="61985" y="29669"/>
                  </a:moveTo>
                  <a:cubicBezTo>
                    <a:pt x="59586" y="29052"/>
                    <a:pt x="57109" y="28802"/>
                    <a:pt x="54636" y="28926"/>
                  </a:cubicBezTo>
                  <a:cubicBezTo>
                    <a:pt x="54553" y="28926"/>
                    <a:pt x="54522" y="28874"/>
                    <a:pt x="54565" y="28801"/>
                  </a:cubicBezTo>
                  <a:cubicBezTo>
                    <a:pt x="59948" y="19762"/>
                    <a:pt x="56985" y="8070"/>
                    <a:pt x="47946" y="2687"/>
                  </a:cubicBezTo>
                  <a:cubicBezTo>
                    <a:pt x="38907" y="-2698"/>
                    <a:pt x="27215" y="265"/>
                    <a:pt x="21831" y="9305"/>
                  </a:cubicBezTo>
                  <a:cubicBezTo>
                    <a:pt x="18210" y="15385"/>
                    <a:pt x="18257" y="22971"/>
                    <a:pt x="21954" y="29005"/>
                  </a:cubicBezTo>
                  <a:lnTo>
                    <a:pt x="21874" y="29124"/>
                  </a:lnTo>
                  <a:cubicBezTo>
                    <a:pt x="11463" y="27572"/>
                    <a:pt x="1764" y="34752"/>
                    <a:pt x="211" y="45163"/>
                  </a:cubicBezTo>
                  <a:cubicBezTo>
                    <a:pt x="-1342" y="55574"/>
                    <a:pt x="5839" y="65273"/>
                    <a:pt x="16250" y="66826"/>
                  </a:cubicBezTo>
                  <a:cubicBezTo>
                    <a:pt x="22197" y="67713"/>
                    <a:pt x="28213" y="65742"/>
                    <a:pt x="32482" y="61509"/>
                  </a:cubicBezTo>
                  <a:cubicBezTo>
                    <a:pt x="32868" y="70398"/>
                    <a:pt x="30026" y="79127"/>
                    <a:pt x="24481" y="86084"/>
                  </a:cubicBezTo>
                  <a:lnTo>
                    <a:pt x="51913" y="86084"/>
                  </a:lnTo>
                  <a:cubicBezTo>
                    <a:pt x="46368" y="79127"/>
                    <a:pt x="43526" y="70398"/>
                    <a:pt x="43912" y="61509"/>
                  </a:cubicBezTo>
                  <a:cubicBezTo>
                    <a:pt x="51328" y="68924"/>
                    <a:pt x="63352" y="68923"/>
                    <a:pt x="70767" y="61507"/>
                  </a:cubicBezTo>
                  <a:cubicBezTo>
                    <a:pt x="78182" y="54090"/>
                    <a:pt x="78180" y="42068"/>
                    <a:pt x="70764" y="34652"/>
                  </a:cubicBezTo>
                  <a:cubicBezTo>
                    <a:pt x="68341" y="32229"/>
                    <a:pt x="65307" y="30507"/>
                    <a:pt x="61985" y="2966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006894C-0095-DDD1-49FA-456E71C13796}"/>
                </a:ext>
              </a:extLst>
            </p:cNvPr>
            <p:cNvSpPr/>
            <p:nvPr/>
          </p:nvSpPr>
          <p:spPr>
            <a:xfrm>
              <a:off x="2838329" y="2276404"/>
              <a:ext cx="247844" cy="285820"/>
            </a:xfrm>
            <a:custGeom>
              <a:avLst/>
              <a:gdLst>
                <a:gd name="connsiteX0" fmla="*/ 230264 w 247844"/>
                <a:gd name="connsiteY0" fmla="*/ 116877 h 285820"/>
                <a:gd name="connsiteX1" fmla="*/ 184175 w 247844"/>
                <a:gd name="connsiteY1" fmla="*/ 95390 h 285820"/>
                <a:gd name="connsiteX2" fmla="*/ 152642 w 247844"/>
                <a:gd name="connsiteY2" fmla="*/ 6497 h 285820"/>
                <a:gd name="connsiteX3" fmla="*/ 63750 w 247844"/>
                <a:gd name="connsiteY3" fmla="*/ 38029 h 285820"/>
                <a:gd name="connsiteX4" fmla="*/ 57270 w 247844"/>
                <a:gd name="connsiteY4" fmla="*/ 66187 h 285820"/>
                <a:gd name="connsiteX5" fmla="*/ 63782 w 247844"/>
                <a:gd name="connsiteY5" fmla="*/ 95383 h 285820"/>
                <a:gd name="connsiteX6" fmla="*/ 64 w 247844"/>
                <a:gd name="connsiteY6" fmla="*/ 164890 h 285820"/>
                <a:gd name="connsiteX7" fmla="*/ 66637 w 247844"/>
                <a:gd name="connsiteY7" fmla="*/ 228670 h 285820"/>
                <a:gd name="connsiteX8" fmla="*/ 66721 w 247844"/>
                <a:gd name="connsiteY8" fmla="*/ 228670 h 285820"/>
                <a:gd name="connsiteX9" fmla="*/ 95987 w 247844"/>
                <a:gd name="connsiteY9" fmla="*/ 221791 h 285820"/>
                <a:gd name="connsiteX10" fmla="*/ 67507 w 247844"/>
                <a:gd name="connsiteY10" fmla="*/ 285820 h 285820"/>
                <a:gd name="connsiteX11" fmla="*/ 180378 w 247844"/>
                <a:gd name="connsiteY11" fmla="*/ 285820 h 285820"/>
                <a:gd name="connsiteX12" fmla="*/ 151919 w 247844"/>
                <a:gd name="connsiteY12" fmla="*/ 221894 h 285820"/>
                <a:gd name="connsiteX13" fmla="*/ 178357 w 247844"/>
                <a:gd name="connsiteY13" fmla="*/ 228610 h 285820"/>
                <a:gd name="connsiteX14" fmla="*/ 181231 w 247844"/>
                <a:gd name="connsiteY14" fmla="*/ 228670 h 285820"/>
                <a:gd name="connsiteX15" fmla="*/ 247845 w 247844"/>
                <a:gd name="connsiteY15" fmla="*/ 161933 h 285820"/>
                <a:gd name="connsiteX16" fmla="*/ 230260 w 247844"/>
                <a:gd name="connsiteY16" fmla="*/ 116877 h 285820"/>
                <a:gd name="connsiteX17" fmla="*/ 213392 w 247844"/>
                <a:gd name="connsiteY17" fmla="*/ 197061 h 285820"/>
                <a:gd name="connsiteX18" fmla="*/ 146106 w 247844"/>
                <a:gd name="connsiteY18" fmla="*/ 194225 h 285820"/>
                <a:gd name="connsiteX19" fmla="*/ 146102 w 247844"/>
                <a:gd name="connsiteY19" fmla="*/ 194221 h 285820"/>
                <a:gd name="connsiteX20" fmla="*/ 132643 w 247844"/>
                <a:gd name="connsiteY20" fmla="*/ 193650 h 285820"/>
                <a:gd name="connsiteX21" fmla="*/ 129870 w 247844"/>
                <a:gd name="connsiteY21" fmla="*/ 202236 h 285820"/>
                <a:gd name="connsiteX22" fmla="*/ 130673 w 247844"/>
                <a:gd name="connsiteY22" fmla="*/ 209617 h 285820"/>
                <a:gd name="connsiteX23" fmla="*/ 144614 w 247844"/>
                <a:gd name="connsiteY23" fmla="*/ 266770 h 285820"/>
                <a:gd name="connsiteX24" fmla="*/ 103276 w 247844"/>
                <a:gd name="connsiteY24" fmla="*/ 266770 h 285820"/>
                <a:gd name="connsiteX25" fmla="*/ 117210 w 247844"/>
                <a:gd name="connsiteY25" fmla="*/ 209669 h 285820"/>
                <a:gd name="connsiteX26" fmla="*/ 118020 w 247844"/>
                <a:gd name="connsiteY26" fmla="*/ 202239 h 285820"/>
                <a:gd name="connsiteX27" fmla="*/ 110545 w 247844"/>
                <a:gd name="connsiteY27" fmla="*/ 191253 h 285820"/>
                <a:gd name="connsiteX28" fmla="*/ 101787 w 247844"/>
                <a:gd name="connsiteY28" fmla="*/ 194219 h 285820"/>
                <a:gd name="connsiteX29" fmla="*/ 66721 w 247844"/>
                <a:gd name="connsiteY29" fmla="*/ 209620 h 285820"/>
                <a:gd name="connsiteX30" fmla="*/ 66656 w 247844"/>
                <a:gd name="connsiteY30" fmla="*/ 209620 h 285820"/>
                <a:gd name="connsiteX31" fmla="*/ 19050 w 247844"/>
                <a:gd name="connsiteY31" fmla="*/ 161977 h 285820"/>
                <a:gd name="connsiteX32" fmla="*/ 66693 w 247844"/>
                <a:gd name="connsiteY32" fmla="*/ 114370 h 285820"/>
                <a:gd name="connsiteX33" fmla="*/ 66749 w 247844"/>
                <a:gd name="connsiteY33" fmla="*/ 114370 h 285820"/>
                <a:gd name="connsiteX34" fmla="*/ 81074 w 247844"/>
                <a:gd name="connsiteY34" fmla="*/ 116531 h 285820"/>
                <a:gd name="connsiteX35" fmla="*/ 91687 w 247844"/>
                <a:gd name="connsiteY35" fmla="*/ 112041 h 285820"/>
                <a:gd name="connsiteX36" fmla="*/ 90012 w 247844"/>
                <a:gd name="connsiteY36" fmla="*/ 100115 h 285820"/>
                <a:gd name="connsiteX37" fmla="*/ 90531 w 247844"/>
                <a:gd name="connsiteY37" fmla="*/ 32765 h 285820"/>
                <a:gd name="connsiteX38" fmla="*/ 157881 w 247844"/>
                <a:gd name="connsiteY38" fmla="*/ 33284 h 285820"/>
                <a:gd name="connsiteX39" fmla="*/ 157367 w 247844"/>
                <a:gd name="connsiteY39" fmla="*/ 100630 h 285820"/>
                <a:gd name="connsiteX40" fmla="*/ 157263 w 247844"/>
                <a:gd name="connsiteY40" fmla="*/ 114100 h 285820"/>
                <a:gd name="connsiteX41" fmla="*/ 166817 w 247844"/>
                <a:gd name="connsiteY41" fmla="*/ 116531 h 285820"/>
                <a:gd name="connsiteX42" fmla="*/ 181105 w 247844"/>
                <a:gd name="connsiteY42" fmla="*/ 114370 h 285820"/>
                <a:gd name="connsiteX43" fmla="*/ 181170 w 247844"/>
                <a:gd name="connsiteY43" fmla="*/ 114370 h 285820"/>
                <a:gd name="connsiteX44" fmla="*/ 228800 w 247844"/>
                <a:gd name="connsiteY44" fmla="*/ 161976 h 285820"/>
                <a:gd name="connsiteX45" fmla="*/ 213392 w 247844"/>
                <a:gd name="connsiteY45" fmla="*/ 197061 h 28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47844" h="285820">
                  <a:moveTo>
                    <a:pt x="230264" y="116877"/>
                  </a:moveTo>
                  <a:cubicBezTo>
                    <a:pt x="218329" y="103926"/>
                    <a:pt x="201767" y="96204"/>
                    <a:pt x="184175" y="95390"/>
                  </a:cubicBezTo>
                  <a:cubicBezTo>
                    <a:pt x="200015" y="62135"/>
                    <a:pt x="185897" y="22337"/>
                    <a:pt x="152642" y="6497"/>
                  </a:cubicBezTo>
                  <a:cubicBezTo>
                    <a:pt x="119388" y="-9342"/>
                    <a:pt x="79589" y="4775"/>
                    <a:pt x="63750" y="38029"/>
                  </a:cubicBezTo>
                  <a:cubicBezTo>
                    <a:pt x="59558" y="46829"/>
                    <a:pt x="57346" y="56440"/>
                    <a:pt x="57270" y="66187"/>
                  </a:cubicBezTo>
                  <a:cubicBezTo>
                    <a:pt x="57165" y="76290"/>
                    <a:pt x="59394" y="86282"/>
                    <a:pt x="63782" y="95383"/>
                  </a:cubicBezTo>
                  <a:cubicBezTo>
                    <a:pt x="26993" y="96982"/>
                    <a:pt x="-1534" y="128101"/>
                    <a:pt x="64" y="164890"/>
                  </a:cubicBezTo>
                  <a:cubicBezTo>
                    <a:pt x="1613" y="200539"/>
                    <a:pt x="30955" y="228649"/>
                    <a:pt x="66637" y="228670"/>
                  </a:cubicBezTo>
                  <a:lnTo>
                    <a:pt x="66721" y="228670"/>
                  </a:lnTo>
                  <a:cubicBezTo>
                    <a:pt x="76873" y="228636"/>
                    <a:pt x="86882" y="226283"/>
                    <a:pt x="95987" y="221791"/>
                  </a:cubicBezTo>
                  <a:cubicBezTo>
                    <a:pt x="90732" y="251123"/>
                    <a:pt x="81913" y="274970"/>
                    <a:pt x="67507" y="285820"/>
                  </a:cubicBezTo>
                  <a:lnTo>
                    <a:pt x="180378" y="285820"/>
                  </a:lnTo>
                  <a:cubicBezTo>
                    <a:pt x="165990" y="274984"/>
                    <a:pt x="157177" y="251178"/>
                    <a:pt x="151919" y="221894"/>
                  </a:cubicBezTo>
                  <a:cubicBezTo>
                    <a:pt x="160173" y="225936"/>
                    <a:pt x="169175" y="228223"/>
                    <a:pt x="178357" y="228610"/>
                  </a:cubicBezTo>
                  <a:cubicBezTo>
                    <a:pt x="179315" y="228651"/>
                    <a:pt x="180273" y="228671"/>
                    <a:pt x="181231" y="228670"/>
                  </a:cubicBezTo>
                  <a:cubicBezTo>
                    <a:pt x="218055" y="228636"/>
                    <a:pt x="247879" y="198757"/>
                    <a:pt x="247845" y="161933"/>
                  </a:cubicBezTo>
                  <a:cubicBezTo>
                    <a:pt x="247829" y="145244"/>
                    <a:pt x="241554" y="129166"/>
                    <a:pt x="230260" y="116877"/>
                  </a:cubicBezTo>
                  <a:close/>
                  <a:moveTo>
                    <a:pt x="213392" y="197061"/>
                  </a:moveTo>
                  <a:cubicBezTo>
                    <a:pt x="194028" y="214858"/>
                    <a:pt x="163904" y="213588"/>
                    <a:pt x="146106" y="194225"/>
                  </a:cubicBezTo>
                  <a:cubicBezTo>
                    <a:pt x="146105" y="194224"/>
                    <a:pt x="146103" y="194222"/>
                    <a:pt x="146102" y="194221"/>
                  </a:cubicBezTo>
                  <a:cubicBezTo>
                    <a:pt x="142542" y="190350"/>
                    <a:pt x="136518" y="190094"/>
                    <a:pt x="132643" y="193650"/>
                  </a:cubicBezTo>
                  <a:cubicBezTo>
                    <a:pt x="130371" y="195886"/>
                    <a:pt x="129335" y="199092"/>
                    <a:pt x="129870" y="202236"/>
                  </a:cubicBezTo>
                  <a:cubicBezTo>
                    <a:pt x="129870" y="202236"/>
                    <a:pt x="130346" y="207201"/>
                    <a:pt x="130673" y="209617"/>
                  </a:cubicBezTo>
                  <a:cubicBezTo>
                    <a:pt x="132883" y="229181"/>
                    <a:pt x="137567" y="248386"/>
                    <a:pt x="144614" y="266770"/>
                  </a:cubicBezTo>
                  <a:lnTo>
                    <a:pt x="103276" y="266770"/>
                  </a:lnTo>
                  <a:cubicBezTo>
                    <a:pt x="110318" y="248402"/>
                    <a:pt x="115000" y="229215"/>
                    <a:pt x="117210" y="209669"/>
                  </a:cubicBezTo>
                  <a:cubicBezTo>
                    <a:pt x="117536" y="207237"/>
                    <a:pt x="118020" y="202239"/>
                    <a:pt x="118020" y="202239"/>
                  </a:cubicBezTo>
                  <a:cubicBezTo>
                    <a:pt x="118989" y="197142"/>
                    <a:pt x="115643" y="192223"/>
                    <a:pt x="110545" y="191253"/>
                  </a:cubicBezTo>
                  <a:cubicBezTo>
                    <a:pt x="107308" y="190638"/>
                    <a:pt x="103985" y="191763"/>
                    <a:pt x="101787" y="194219"/>
                  </a:cubicBezTo>
                  <a:cubicBezTo>
                    <a:pt x="92759" y="204021"/>
                    <a:pt x="80046" y="209603"/>
                    <a:pt x="66721" y="209620"/>
                  </a:cubicBezTo>
                  <a:lnTo>
                    <a:pt x="66656" y="209620"/>
                  </a:lnTo>
                  <a:cubicBezTo>
                    <a:pt x="40354" y="209610"/>
                    <a:pt x="19040" y="188280"/>
                    <a:pt x="19050" y="161977"/>
                  </a:cubicBezTo>
                  <a:cubicBezTo>
                    <a:pt x="19060" y="135674"/>
                    <a:pt x="40391" y="114360"/>
                    <a:pt x="66693" y="114370"/>
                  </a:cubicBezTo>
                  <a:lnTo>
                    <a:pt x="66749" y="114370"/>
                  </a:lnTo>
                  <a:cubicBezTo>
                    <a:pt x="71603" y="114390"/>
                    <a:pt x="76430" y="115118"/>
                    <a:pt x="81074" y="116531"/>
                  </a:cubicBezTo>
                  <a:cubicBezTo>
                    <a:pt x="85224" y="117667"/>
                    <a:pt x="89612" y="115811"/>
                    <a:pt x="91687" y="112041"/>
                  </a:cubicBezTo>
                  <a:cubicBezTo>
                    <a:pt x="93833" y="108133"/>
                    <a:pt x="93152" y="103280"/>
                    <a:pt x="90012" y="100115"/>
                  </a:cubicBezTo>
                  <a:cubicBezTo>
                    <a:pt x="71558" y="81374"/>
                    <a:pt x="71789" y="51221"/>
                    <a:pt x="90531" y="32765"/>
                  </a:cubicBezTo>
                  <a:cubicBezTo>
                    <a:pt x="109272" y="14310"/>
                    <a:pt x="139426" y="14543"/>
                    <a:pt x="157881" y="33284"/>
                  </a:cubicBezTo>
                  <a:cubicBezTo>
                    <a:pt x="176335" y="52024"/>
                    <a:pt x="176104" y="82174"/>
                    <a:pt x="157367" y="100630"/>
                  </a:cubicBezTo>
                  <a:cubicBezTo>
                    <a:pt x="153618" y="104321"/>
                    <a:pt x="153572" y="110351"/>
                    <a:pt x="157263" y="114100"/>
                  </a:cubicBezTo>
                  <a:cubicBezTo>
                    <a:pt x="159748" y="116623"/>
                    <a:pt x="163428" y="117560"/>
                    <a:pt x="166817" y="116531"/>
                  </a:cubicBezTo>
                  <a:cubicBezTo>
                    <a:pt x="171449" y="115121"/>
                    <a:pt x="176262" y="114393"/>
                    <a:pt x="181105" y="114370"/>
                  </a:cubicBezTo>
                  <a:lnTo>
                    <a:pt x="181170" y="114370"/>
                  </a:lnTo>
                  <a:cubicBezTo>
                    <a:pt x="207468" y="114364"/>
                    <a:pt x="228794" y="135677"/>
                    <a:pt x="228800" y="161976"/>
                  </a:cubicBezTo>
                  <a:cubicBezTo>
                    <a:pt x="228804" y="175313"/>
                    <a:pt x="223215" y="188040"/>
                    <a:pt x="213392" y="19706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4" name="Graphic 8" descr="Family with two children outline">
            <a:extLst>
              <a:ext uri="{FF2B5EF4-FFF2-40B4-BE49-F238E27FC236}">
                <a16:creationId xmlns:a16="http://schemas.microsoft.com/office/drawing/2014/main" id="{3637BE2C-8032-DDF1-ED72-E3924EF4A760}"/>
              </a:ext>
            </a:extLst>
          </p:cNvPr>
          <p:cNvGrpSpPr/>
          <p:nvPr/>
        </p:nvGrpSpPr>
        <p:grpSpPr>
          <a:xfrm>
            <a:off x="3007938" y="4486384"/>
            <a:ext cx="833280" cy="581234"/>
            <a:chOff x="940892" y="3695701"/>
            <a:chExt cx="833280" cy="581234"/>
          </a:xfrm>
          <a:solidFill>
            <a:srgbClr val="000000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4880AA0-2521-BAE5-02A0-712A15FF2225}"/>
                </a:ext>
              </a:extLst>
            </p:cNvPr>
            <p:cNvSpPr/>
            <p:nvPr/>
          </p:nvSpPr>
          <p:spPr>
            <a:xfrm>
              <a:off x="1584217" y="4067176"/>
              <a:ext cx="165430" cy="209740"/>
            </a:xfrm>
            <a:custGeom>
              <a:avLst/>
              <a:gdLst>
                <a:gd name="connsiteX0" fmla="*/ 131235 w 165430"/>
                <a:gd name="connsiteY0" fmla="*/ 61551 h 209740"/>
                <a:gd name="connsiteX1" fmla="*/ 131235 w 165430"/>
                <a:gd name="connsiteY1" fmla="*/ 34452 h 209740"/>
                <a:gd name="connsiteX2" fmla="*/ 121710 w 165430"/>
                <a:gd name="connsiteY2" fmla="*/ 24927 h 209740"/>
                <a:gd name="connsiteX3" fmla="*/ 112185 w 165430"/>
                <a:gd name="connsiteY3" fmla="*/ 34452 h 209740"/>
                <a:gd name="connsiteX4" fmla="*/ 112185 w 165430"/>
                <a:gd name="connsiteY4" fmla="*/ 66418 h 209740"/>
                <a:gd name="connsiteX5" fmla="*/ 133264 w 165430"/>
                <a:gd name="connsiteY5" fmla="*/ 104965 h 209740"/>
                <a:gd name="connsiteX6" fmla="*/ 83610 w 165430"/>
                <a:gd name="connsiteY6" fmla="*/ 104965 h 209740"/>
                <a:gd name="connsiteX7" fmla="*/ 81763 w 165430"/>
                <a:gd name="connsiteY7" fmla="*/ 104965 h 209740"/>
                <a:gd name="connsiteX8" fmla="*/ 32042 w 165430"/>
                <a:gd name="connsiteY8" fmla="*/ 104965 h 209740"/>
                <a:gd name="connsiteX9" fmla="*/ 55035 w 165430"/>
                <a:gd name="connsiteY9" fmla="*/ 62598 h 209740"/>
                <a:gd name="connsiteX10" fmla="*/ 55035 w 165430"/>
                <a:gd name="connsiteY10" fmla="*/ 9525 h 209740"/>
                <a:gd name="connsiteX11" fmla="*/ 45510 w 165430"/>
                <a:gd name="connsiteY11" fmla="*/ 0 h 209740"/>
                <a:gd name="connsiteX12" fmla="*/ 35985 w 165430"/>
                <a:gd name="connsiteY12" fmla="*/ 9525 h 209740"/>
                <a:gd name="connsiteX13" fmla="*/ 35985 w 165430"/>
                <a:gd name="connsiteY13" fmla="*/ 57750 h 209740"/>
                <a:gd name="connsiteX14" fmla="*/ 0 w 165430"/>
                <a:gd name="connsiteY14" fmla="*/ 124015 h 209740"/>
                <a:gd name="connsiteX15" fmla="*/ 35033 w 165430"/>
                <a:gd name="connsiteY15" fmla="*/ 124015 h 209740"/>
                <a:gd name="connsiteX16" fmla="*/ 35033 w 165430"/>
                <a:gd name="connsiteY16" fmla="*/ 209740 h 209740"/>
                <a:gd name="connsiteX17" fmla="*/ 130283 w 165430"/>
                <a:gd name="connsiteY17" fmla="*/ 209740 h 209740"/>
                <a:gd name="connsiteX18" fmla="*/ 130283 w 165430"/>
                <a:gd name="connsiteY18" fmla="*/ 124015 h 209740"/>
                <a:gd name="connsiteX19" fmla="*/ 165430 w 165430"/>
                <a:gd name="connsiteY19" fmla="*/ 124015 h 209740"/>
                <a:gd name="connsiteX20" fmla="*/ 54083 w 165430"/>
                <a:gd name="connsiteY20" fmla="*/ 124015 h 209740"/>
                <a:gd name="connsiteX21" fmla="*/ 73133 w 165430"/>
                <a:gd name="connsiteY21" fmla="*/ 124015 h 209740"/>
                <a:gd name="connsiteX22" fmla="*/ 73133 w 165430"/>
                <a:gd name="connsiteY22" fmla="*/ 190690 h 209740"/>
                <a:gd name="connsiteX23" fmla="*/ 54083 w 165430"/>
                <a:gd name="connsiteY23" fmla="*/ 190690 h 209740"/>
                <a:gd name="connsiteX24" fmla="*/ 111233 w 165430"/>
                <a:gd name="connsiteY24" fmla="*/ 190690 h 209740"/>
                <a:gd name="connsiteX25" fmla="*/ 92183 w 165430"/>
                <a:gd name="connsiteY25" fmla="*/ 190690 h 209740"/>
                <a:gd name="connsiteX26" fmla="*/ 92183 w 165430"/>
                <a:gd name="connsiteY26" fmla="*/ 124015 h 209740"/>
                <a:gd name="connsiteX27" fmla="*/ 111233 w 165430"/>
                <a:gd name="connsiteY27" fmla="*/ 124015 h 209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5430" h="209740">
                  <a:moveTo>
                    <a:pt x="131235" y="61551"/>
                  </a:moveTo>
                  <a:lnTo>
                    <a:pt x="131235" y="34452"/>
                  </a:lnTo>
                  <a:cubicBezTo>
                    <a:pt x="131235" y="29191"/>
                    <a:pt x="126971" y="24927"/>
                    <a:pt x="121710" y="24927"/>
                  </a:cubicBezTo>
                  <a:cubicBezTo>
                    <a:pt x="116450" y="24927"/>
                    <a:pt x="112185" y="29191"/>
                    <a:pt x="112185" y="34452"/>
                  </a:cubicBezTo>
                  <a:lnTo>
                    <a:pt x="112185" y="66418"/>
                  </a:lnTo>
                  <a:lnTo>
                    <a:pt x="133264" y="104965"/>
                  </a:lnTo>
                  <a:lnTo>
                    <a:pt x="83610" y="104965"/>
                  </a:lnTo>
                  <a:cubicBezTo>
                    <a:pt x="83021" y="104711"/>
                    <a:pt x="82352" y="104711"/>
                    <a:pt x="81763" y="104965"/>
                  </a:cubicBezTo>
                  <a:lnTo>
                    <a:pt x="32042" y="104965"/>
                  </a:lnTo>
                  <a:lnTo>
                    <a:pt x="55035" y="62598"/>
                  </a:lnTo>
                  <a:lnTo>
                    <a:pt x="55035" y="9525"/>
                  </a:lnTo>
                  <a:cubicBezTo>
                    <a:pt x="55035" y="4264"/>
                    <a:pt x="50771" y="0"/>
                    <a:pt x="45510" y="0"/>
                  </a:cubicBezTo>
                  <a:cubicBezTo>
                    <a:pt x="40250" y="0"/>
                    <a:pt x="35985" y="4264"/>
                    <a:pt x="35985" y="9525"/>
                  </a:cubicBezTo>
                  <a:lnTo>
                    <a:pt x="35985" y="57750"/>
                  </a:lnTo>
                  <a:lnTo>
                    <a:pt x="0" y="124015"/>
                  </a:lnTo>
                  <a:lnTo>
                    <a:pt x="35033" y="124015"/>
                  </a:lnTo>
                  <a:lnTo>
                    <a:pt x="35033" y="209740"/>
                  </a:lnTo>
                  <a:lnTo>
                    <a:pt x="130283" y="209740"/>
                  </a:lnTo>
                  <a:lnTo>
                    <a:pt x="130283" y="124015"/>
                  </a:lnTo>
                  <a:lnTo>
                    <a:pt x="165430" y="124015"/>
                  </a:lnTo>
                  <a:close/>
                  <a:moveTo>
                    <a:pt x="54083" y="124015"/>
                  </a:moveTo>
                  <a:lnTo>
                    <a:pt x="73133" y="124015"/>
                  </a:lnTo>
                  <a:lnTo>
                    <a:pt x="73133" y="190690"/>
                  </a:lnTo>
                  <a:lnTo>
                    <a:pt x="54083" y="190690"/>
                  </a:lnTo>
                  <a:close/>
                  <a:moveTo>
                    <a:pt x="111233" y="190690"/>
                  </a:moveTo>
                  <a:lnTo>
                    <a:pt x="92183" y="190690"/>
                  </a:lnTo>
                  <a:lnTo>
                    <a:pt x="92183" y="124015"/>
                  </a:lnTo>
                  <a:lnTo>
                    <a:pt x="111233" y="12401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4DFF58B-384D-8F68-E8EF-0F26926ADBB7}"/>
                </a:ext>
              </a:extLst>
            </p:cNvPr>
            <p:cNvSpPr/>
            <p:nvPr/>
          </p:nvSpPr>
          <p:spPr>
            <a:xfrm>
              <a:off x="1364313" y="3895726"/>
              <a:ext cx="186051" cy="381209"/>
            </a:xfrm>
            <a:custGeom>
              <a:avLst/>
              <a:gdLst>
                <a:gd name="connsiteX0" fmla="*/ 150162 w 186051"/>
                <a:gd name="connsiteY0" fmla="*/ 59950 h 381209"/>
                <a:gd name="connsiteX1" fmla="*/ 150162 w 186051"/>
                <a:gd name="connsiteY1" fmla="*/ 9525 h 381209"/>
                <a:gd name="connsiteX2" fmla="*/ 140637 w 186051"/>
                <a:gd name="connsiteY2" fmla="*/ 0 h 381209"/>
                <a:gd name="connsiteX3" fmla="*/ 140637 w 186051"/>
                <a:gd name="connsiteY3" fmla="*/ 0 h 381209"/>
                <a:gd name="connsiteX4" fmla="*/ 131112 w 186051"/>
                <a:gd name="connsiteY4" fmla="*/ 9525 h 381209"/>
                <a:gd name="connsiteX5" fmla="*/ 131112 w 186051"/>
                <a:gd name="connsiteY5" fmla="*/ 61084 h 381209"/>
                <a:gd name="connsiteX6" fmla="*/ 161896 w 186051"/>
                <a:gd name="connsiteY6" fmla="*/ 190624 h 381209"/>
                <a:gd name="connsiteX7" fmla="*/ 93793 w 186051"/>
                <a:gd name="connsiteY7" fmla="*/ 190624 h 381209"/>
                <a:gd name="connsiteX8" fmla="*/ 92231 w 186051"/>
                <a:gd name="connsiteY8" fmla="*/ 190624 h 381209"/>
                <a:gd name="connsiteX9" fmla="*/ 24155 w 186051"/>
                <a:gd name="connsiteY9" fmla="*/ 190624 h 381209"/>
                <a:gd name="connsiteX10" fmla="*/ 54912 w 186051"/>
                <a:gd name="connsiteY10" fmla="*/ 62198 h 381209"/>
                <a:gd name="connsiteX11" fmla="*/ 54912 w 186051"/>
                <a:gd name="connsiteY11" fmla="*/ 9525 h 381209"/>
                <a:gd name="connsiteX12" fmla="*/ 45387 w 186051"/>
                <a:gd name="connsiteY12" fmla="*/ 0 h 381209"/>
                <a:gd name="connsiteX13" fmla="*/ 45387 w 186051"/>
                <a:gd name="connsiteY13" fmla="*/ 0 h 381209"/>
                <a:gd name="connsiteX14" fmla="*/ 35862 w 186051"/>
                <a:gd name="connsiteY14" fmla="*/ 9525 h 381209"/>
                <a:gd name="connsiteX15" fmla="*/ 35862 w 186051"/>
                <a:gd name="connsiteY15" fmla="*/ 60007 h 381209"/>
                <a:gd name="connsiteX16" fmla="*/ 0 w 186051"/>
                <a:gd name="connsiteY16" fmla="*/ 209712 h 381209"/>
                <a:gd name="connsiteX17" fmla="*/ 35862 w 186051"/>
                <a:gd name="connsiteY17" fmla="*/ 209712 h 381209"/>
                <a:gd name="connsiteX18" fmla="*/ 35862 w 186051"/>
                <a:gd name="connsiteY18" fmla="*/ 381210 h 381209"/>
                <a:gd name="connsiteX19" fmla="*/ 150162 w 186051"/>
                <a:gd name="connsiteY19" fmla="*/ 381210 h 381209"/>
                <a:gd name="connsiteX20" fmla="*/ 150162 w 186051"/>
                <a:gd name="connsiteY20" fmla="*/ 209712 h 381209"/>
                <a:gd name="connsiteX21" fmla="*/ 186052 w 186051"/>
                <a:gd name="connsiteY21" fmla="*/ 209712 h 381209"/>
                <a:gd name="connsiteX22" fmla="*/ 54912 w 186051"/>
                <a:gd name="connsiteY22" fmla="*/ 209712 h 381209"/>
                <a:gd name="connsiteX23" fmla="*/ 83487 w 186051"/>
                <a:gd name="connsiteY23" fmla="*/ 209712 h 381209"/>
                <a:gd name="connsiteX24" fmla="*/ 83487 w 186051"/>
                <a:gd name="connsiteY24" fmla="*/ 362160 h 381209"/>
                <a:gd name="connsiteX25" fmla="*/ 54912 w 186051"/>
                <a:gd name="connsiteY25" fmla="*/ 362160 h 381209"/>
                <a:gd name="connsiteX26" fmla="*/ 131112 w 186051"/>
                <a:gd name="connsiteY26" fmla="*/ 362160 h 381209"/>
                <a:gd name="connsiteX27" fmla="*/ 102537 w 186051"/>
                <a:gd name="connsiteY27" fmla="*/ 362160 h 381209"/>
                <a:gd name="connsiteX28" fmla="*/ 102537 w 186051"/>
                <a:gd name="connsiteY28" fmla="*/ 209712 h 381209"/>
                <a:gd name="connsiteX29" fmla="*/ 131112 w 186051"/>
                <a:gd name="connsiteY29" fmla="*/ 209712 h 381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6051" h="381209">
                  <a:moveTo>
                    <a:pt x="150162" y="59950"/>
                  </a:moveTo>
                  <a:lnTo>
                    <a:pt x="150162" y="9525"/>
                  </a:lnTo>
                  <a:cubicBezTo>
                    <a:pt x="150162" y="4264"/>
                    <a:pt x="145897" y="0"/>
                    <a:pt x="140637" y="0"/>
                  </a:cubicBezTo>
                  <a:lnTo>
                    <a:pt x="140637" y="0"/>
                  </a:lnTo>
                  <a:cubicBezTo>
                    <a:pt x="135376" y="0"/>
                    <a:pt x="131112" y="4264"/>
                    <a:pt x="131112" y="9525"/>
                  </a:cubicBezTo>
                  <a:lnTo>
                    <a:pt x="131112" y="61084"/>
                  </a:lnTo>
                  <a:lnTo>
                    <a:pt x="161896" y="190624"/>
                  </a:lnTo>
                  <a:lnTo>
                    <a:pt x="93793" y="190624"/>
                  </a:lnTo>
                  <a:cubicBezTo>
                    <a:pt x="93295" y="190408"/>
                    <a:pt x="92729" y="190408"/>
                    <a:pt x="92231" y="190624"/>
                  </a:cubicBezTo>
                  <a:lnTo>
                    <a:pt x="24155" y="190624"/>
                  </a:lnTo>
                  <a:lnTo>
                    <a:pt x="54912" y="62198"/>
                  </a:lnTo>
                  <a:lnTo>
                    <a:pt x="54912" y="9525"/>
                  </a:lnTo>
                  <a:cubicBezTo>
                    <a:pt x="54912" y="4264"/>
                    <a:pt x="50647" y="0"/>
                    <a:pt x="45387" y="0"/>
                  </a:cubicBezTo>
                  <a:lnTo>
                    <a:pt x="45387" y="0"/>
                  </a:lnTo>
                  <a:cubicBezTo>
                    <a:pt x="40126" y="0"/>
                    <a:pt x="35862" y="4264"/>
                    <a:pt x="35862" y="9525"/>
                  </a:cubicBezTo>
                  <a:lnTo>
                    <a:pt x="35862" y="60007"/>
                  </a:lnTo>
                  <a:lnTo>
                    <a:pt x="0" y="209712"/>
                  </a:lnTo>
                  <a:lnTo>
                    <a:pt x="35862" y="209712"/>
                  </a:lnTo>
                  <a:lnTo>
                    <a:pt x="35862" y="381210"/>
                  </a:lnTo>
                  <a:lnTo>
                    <a:pt x="150162" y="381210"/>
                  </a:lnTo>
                  <a:lnTo>
                    <a:pt x="150162" y="209712"/>
                  </a:lnTo>
                  <a:lnTo>
                    <a:pt x="186052" y="209712"/>
                  </a:lnTo>
                  <a:close/>
                  <a:moveTo>
                    <a:pt x="54912" y="209712"/>
                  </a:moveTo>
                  <a:lnTo>
                    <a:pt x="83487" y="209712"/>
                  </a:lnTo>
                  <a:lnTo>
                    <a:pt x="83487" y="362160"/>
                  </a:lnTo>
                  <a:lnTo>
                    <a:pt x="54912" y="362160"/>
                  </a:lnTo>
                  <a:close/>
                  <a:moveTo>
                    <a:pt x="131112" y="362160"/>
                  </a:moveTo>
                  <a:lnTo>
                    <a:pt x="102537" y="362160"/>
                  </a:lnTo>
                  <a:lnTo>
                    <a:pt x="102537" y="209712"/>
                  </a:lnTo>
                  <a:lnTo>
                    <a:pt x="131112" y="20971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F78CBF6-46BD-E40D-6E2F-006FD467EC52}"/>
                </a:ext>
              </a:extLst>
            </p:cNvPr>
            <p:cNvSpPr/>
            <p:nvPr/>
          </p:nvSpPr>
          <p:spPr>
            <a:xfrm>
              <a:off x="1190625" y="3895726"/>
              <a:ext cx="114300" cy="381209"/>
            </a:xfrm>
            <a:custGeom>
              <a:avLst/>
              <a:gdLst>
                <a:gd name="connsiteX0" fmla="*/ 104775 w 114300"/>
                <a:gd name="connsiteY0" fmla="*/ 0 h 381209"/>
                <a:gd name="connsiteX1" fmla="*/ 95250 w 114300"/>
                <a:gd name="connsiteY1" fmla="*/ 9525 h 381209"/>
                <a:gd name="connsiteX2" fmla="*/ 95250 w 114300"/>
                <a:gd name="connsiteY2" fmla="*/ 362160 h 381209"/>
                <a:gd name="connsiteX3" fmla="*/ 66675 w 114300"/>
                <a:gd name="connsiteY3" fmla="*/ 362160 h 381209"/>
                <a:gd name="connsiteX4" fmla="*/ 66675 w 114300"/>
                <a:gd name="connsiteY4" fmla="*/ 152400 h 381209"/>
                <a:gd name="connsiteX5" fmla="*/ 47625 w 114300"/>
                <a:gd name="connsiteY5" fmla="*/ 152400 h 381209"/>
                <a:gd name="connsiteX6" fmla="*/ 47625 w 114300"/>
                <a:gd name="connsiteY6" fmla="*/ 362160 h 381209"/>
                <a:gd name="connsiteX7" fmla="*/ 19050 w 114300"/>
                <a:gd name="connsiteY7" fmla="*/ 362160 h 381209"/>
                <a:gd name="connsiteX8" fmla="*/ 19050 w 114300"/>
                <a:gd name="connsiteY8" fmla="*/ 9525 h 381209"/>
                <a:gd name="connsiteX9" fmla="*/ 9525 w 114300"/>
                <a:gd name="connsiteY9" fmla="*/ 0 h 381209"/>
                <a:gd name="connsiteX10" fmla="*/ 0 w 114300"/>
                <a:gd name="connsiteY10" fmla="*/ 9525 h 381209"/>
                <a:gd name="connsiteX11" fmla="*/ 0 w 114300"/>
                <a:gd name="connsiteY11" fmla="*/ 381210 h 381209"/>
                <a:gd name="connsiteX12" fmla="*/ 114300 w 114300"/>
                <a:gd name="connsiteY12" fmla="*/ 381210 h 381209"/>
                <a:gd name="connsiteX13" fmla="*/ 114300 w 114300"/>
                <a:gd name="connsiteY13" fmla="*/ 9525 h 381209"/>
                <a:gd name="connsiteX14" fmla="*/ 104775 w 114300"/>
                <a:gd name="connsiteY14" fmla="*/ 0 h 381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00" h="381209">
                  <a:moveTo>
                    <a:pt x="104775" y="0"/>
                  </a:moveTo>
                  <a:cubicBezTo>
                    <a:pt x="99514" y="0"/>
                    <a:pt x="95250" y="4264"/>
                    <a:pt x="95250" y="9525"/>
                  </a:cubicBezTo>
                  <a:lnTo>
                    <a:pt x="95250" y="362160"/>
                  </a:lnTo>
                  <a:lnTo>
                    <a:pt x="66675" y="362160"/>
                  </a:lnTo>
                  <a:lnTo>
                    <a:pt x="66675" y="152400"/>
                  </a:lnTo>
                  <a:lnTo>
                    <a:pt x="47625" y="152400"/>
                  </a:lnTo>
                  <a:lnTo>
                    <a:pt x="47625" y="362160"/>
                  </a:lnTo>
                  <a:lnTo>
                    <a:pt x="19050" y="362160"/>
                  </a:lnTo>
                  <a:lnTo>
                    <a:pt x="19050" y="9525"/>
                  </a:lnTo>
                  <a:cubicBezTo>
                    <a:pt x="19050" y="4264"/>
                    <a:pt x="14786" y="0"/>
                    <a:pt x="9525" y="0"/>
                  </a:cubicBezTo>
                  <a:cubicBezTo>
                    <a:pt x="4264" y="0"/>
                    <a:pt x="0" y="4264"/>
                    <a:pt x="0" y="9525"/>
                  </a:cubicBezTo>
                  <a:lnTo>
                    <a:pt x="0" y="381210"/>
                  </a:lnTo>
                  <a:lnTo>
                    <a:pt x="114300" y="381210"/>
                  </a:lnTo>
                  <a:lnTo>
                    <a:pt x="114300" y="9525"/>
                  </a:lnTo>
                  <a:cubicBezTo>
                    <a:pt x="114300" y="4264"/>
                    <a:pt x="110036" y="0"/>
                    <a:pt x="10477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26E2EA2-15C8-F6C9-D05C-50C0A46A953A}"/>
                </a:ext>
              </a:extLst>
            </p:cNvPr>
            <p:cNvSpPr/>
            <p:nvPr/>
          </p:nvSpPr>
          <p:spPr>
            <a:xfrm>
              <a:off x="990600" y="4067176"/>
              <a:ext cx="95250" cy="209759"/>
            </a:xfrm>
            <a:custGeom>
              <a:avLst/>
              <a:gdLst>
                <a:gd name="connsiteX0" fmla="*/ 85725 w 95250"/>
                <a:gd name="connsiteY0" fmla="*/ 0 h 209759"/>
                <a:gd name="connsiteX1" fmla="*/ 76200 w 95250"/>
                <a:gd name="connsiteY1" fmla="*/ 9525 h 209759"/>
                <a:gd name="connsiteX2" fmla="*/ 76200 w 95250"/>
                <a:gd name="connsiteY2" fmla="*/ 190710 h 209759"/>
                <a:gd name="connsiteX3" fmla="*/ 57150 w 95250"/>
                <a:gd name="connsiteY3" fmla="*/ 190710 h 209759"/>
                <a:gd name="connsiteX4" fmla="*/ 57150 w 95250"/>
                <a:gd name="connsiteY4" fmla="*/ 104775 h 209759"/>
                <a:gd name="connsiteX5" fmla="*/ 38100 w 95250"/>
                <a:gd name="connsiteY5" fmla="*/ 104775 h 209759"/>
                <a:gd name="connsiteX6" fmla="*/ 38100 w 95250"/>
                <a:gd name="connsiteY6" fmla="*/ 190710 h 209759"/>
                <a:gd name="connsiteX7" fmla="*/ 19050 w 95250"/>
                <a:gd name="connsiteY7" fmla="*/ 190710 h 209759"/>
                <a:gd name="connsiteX8" fmla="*/ 19050 w 95250"/>
                <a:gd name="connsiteY8" fmla="*/ 34452 h 209759"/>
                <a:gd name="connsiteX9" fmla="*/ 9525 w 95250"/>
                <a:gd name="connsiteY9" fmla="*/ 24927 h 209759"/>
                <a:gd name="connsiteX10" fmla="*/ 0 w 95250"/>
                <a:gd name="connsiteY10" fmla="*/ 34452 h 209759"/>
                <a:gd name="connsiteX11" fmla="*/ 0 w 95250"/>
                <a:gd name="connsiteY11" fmla="*/ 209760 h 209759"/>
                <a:gd name="connsiteX12" fmla="*/ 95250 w 95250"/>
                <a:gd name="connsiteY12" fmla="*/ 209760 h 209759"/>
                <a:gd name="connsiteX13" fmla="*/ 95250 w 95250"/>
                <a:gd name="connsiteY13" fmla="*/ 9525 h 209759"/>
                <a:gd name="connsiteX14" fmla="*/ 85725 w 95250"/>
                <a:gd name="connsiteY14" fmla="*/ 0 h 20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5250" h="209759">
                  <a:moveTo>
                    <a:pt x="85725" y="0"/>
                  </a:moveTo>
                  <a:cubicBezTo>
                    <a:pt x="80464" y="0"/>
                    <a:pt x="76200" y="4264"/>
                    <a:pt x="76200" y="9525"/>
                  </a:cubicBezTo>
                  <a:lnTo>
                    <a:pt x="76200" y="190710"/>
                  </a:lnTo>
                  <a:lnTo>
                    <a:pt x="57150" y="190710"/>
                  </a:lnTo>
                  <a:lnTo>
                    <a:pt x="57150" y="104775"/>
                  </a:lnTo>
                  <a:lnTo>
                    <a:pt x="38100" y="104775"/>
                  </a:lnTo>
                  <a:lnTo>
                    <a:pt x="38100" y="190710"/>
                  </a:lnTo>
                  <a:lnTo>
                    <a:pt x="19050" y="190710"/>
                  </a:lnTo>
                  <a:lnTo>
                    <a:pt x="19050" y="34452"/>
                  </a:lnTo>
                  <a:cubicBezTo>
                    <a:pt x="19050" y="29191"/>
                    <a:pt x="14786" y="24927"/>
                    <a:pt x="9525" y="24927"/>
                  </a:cubicBezTo>
                  <a:cubicBezTo>
                    <a:pt x="4264" y="24927"/>
                    <a:pt x="0" y="29191"/>
                    <a:pt x="0" y="34452"/>
                  </a:cubicBezTo>
                  <a:lnTo>
                    <a:pt x="0" y="209760"/>
                  </a:lnTo>
                  <a:lnTo>
                    <a:pt x="95250" y="209760"/>
                  </a:lnTo>
                  <a:lnTo>
                    <a:pt x="95250" y="9525"/>
                  </a:lnTo>
                  <a:cubicBezTo>
                    <a:pt x="95250" y="4264"/>
                    <a:pt x="90986" y="0"/>
                    <a:pt x="8572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1961419-2454-8B56-90BE-6C515C6B2814}"/>
                </a:ext>
              </a:extLst>
            </p:cNvPr>
            <p:cNvSpPr/>
            <p:nvPr/>
          </p:nvSpPr>
          <p:spPr>
            <a:xfrm>
              <a:off x="940892" y="3810001"/>
              <a:ext cx="833280" cy="361549"/>
            </a:xfrm>
            <a:custGeom>
              <a:avLst/>
              <a:gdLst>
                <a:gd name="connsiteX0" fmla="*/ 830929 w 833280"/>
                <a:gd name="connsiteY0" fmla="*/ 323850 h 361549"/>
                <a:gd name="connsiteX1" fmla="*/ 800278 w 833280"/>
                <a:gd name="connsiteY1" fmla="*/ 251136 h 361549"/>
                <a:gd name="connsiteX2" fmla="*/ 799325 w 833280"/>
                <a:gd name="connsiteY2" fmla="*/ 249288 h 361549"/>
                <a:gd name="connsiteX3" fmla="*/ 798182 w 833280"/>
                <a:gd name="connsiteY3" fmla="*/ 247250 h 361549"/>
                <a:gd name="connsiteX4" fmla="*/ 747452 w 833280"/>
                <a:gd name="connsiteY4" fmla="*/ 212255 h 361549"/>
                <a:gd name="connsiteX5" fmla="*/ 704732 w 833280"/>
                <a:gd name="connsiteY5" fmla="*/ 212026 h 361549"/>
                <a:gd name="connsiteX6" fmla="*/ 687587 w 833280"/>
                <a:gd name="connsiteY6" fmla="*/ 218084 h 361549"/>
                <a:gd name="connsiteX7" fmla="*/ 629675 w 833280"/>
                <a:gd name="connsiteY7" fmla="*/ 193272 h 361549"/>
                <a:gd name="connsiteX8" fmla="*/ 600805 w 833280"/>
                <a:gd name="connsiteY8" fmla="*/ 39919 h 361549"/>
                <a:gd name="connsiteX9" fmla="*/ 590918 w 833280"/>
                <a:gd name="connsiteY9" fmla="*/ 24613 h 361549"/>
                <a:gd name="connsiteX10" fmla="*/ 550513 w 833280"/>
                <a:gd name="connsiteY10" fmla="*/ 4896 h 361549"/>
                <a:gd name="connsiteX11" fmla="*/ 516223 w 833280"/>
                <a:gd name="connsiteY11" fmla="*/ 19 h 361549"/>
                <a:gd name="connsiteX12" fmla="*/ 481095 w 833280"/>
                <a:gd name="connsiteY12" fmla="*/ 4877 h 361549"/>
                <a:gd name="connsiteX13" fmla="*/ 441033 w 833280"/>
                <a:gd name="connsiteY13" fmla="*/ 24317 h 361549"/>
                <a:gd name="connsiteX14" fmla="*/ 430555 w 833280"/>
                <a:gd name="connsiteY14" fmla="*/ 40596 h 361549"/>
                <a:gd name="connsiteX15" fmla="*/ 411181 w 833280"/>
                <a:gd name="connsiteY15" fmla="*/ 152810 h 361549"/>
                <a:gd name="connsiteX16" fmla="*/ 411086 w 833280"/>
                <a:gd name="connsiteY16" fmla="*/ 152905 h 361549"/>
                <a:gd name="connsiteX17" fmla="*/ 410991 w 833280"/>
                <a:gd name="connsiteY17" fmla="*/ 152810 h 361549"/>
                <a:gd name="connsiteX18" fmla="*/ 392608 w 833280"/>
                <a:gd name="connsiteY18" fmla="*/ 39881 h 361549"/>
                <a:gd name="connsiteX19" fmla="*/ 382730 w 833280"/>
                <a:gd name="connsiteY19" fmla="*/ 24641 h 361549"/>
                <a:gd name="connsiteX20" fmla="*/ 342125 w 833280"/>
                <a:gd name="connsiteY20" fmla="*/ 4820 h 361549"/>
                <a:gd name="connsiteX21" fmla="*/ 307121 w 833280"/>
                <a:gd name="connsiteY21" fmla="*/ 0 h 361549"/>
                <a:gd name="connsiteX22" fmla="*/ 272907 w 833280"/>
                <a:gd name="connsiteY22" fmla="*/ 4858 h 361549"/>
                <a:gd name="connsiteX23" fmla="*/ 232435 w 833280"/>
                <a:gd name="connsiteY23" fmla="*/ 24603 h 361549"/>
                <a:gd name="connsiteX24" fmla="*/ 222443 w 833280"/>
                <a:gd name="connsiteY24" fmla="*/ 40443 h 361549"/>
                <a:gd name="connsiteX25" fmla="*/ 193687 w 833280"/>
                <a:gd name="connsiteY25" fmla="*/ 193272 h 361549"/>
                <a:gd name="connsiteX26" fmla="*/ 135776 w 833280"/>
                <a:gd name="connsiteY26" fmla="*/ 218123 h 361549"/>
                <a:gd name="connsiteX27" fmla="*/ 119402 w 833280"/>
                <a:gd name="connsiteY27" fmla="*/ 212293 h 361549"/>
                <a:gd name="connsiteX28" fmla="*/ 76682 w 833280"/>
                <a:gd name="connsiteY28" fmla="*/ 212065 h 361549"/>
                <a:gd name="connsiteX29" fmla="*/ 25714 w 833280"/>
                <a:gd name="connsiteY29" fmla="*/ 246459 h 361549"/>
                <a:gd name="connsiteX30" fmla="*/ 24695 w 833280"/>
                <a:gd name="connsiteY30" fmla="*/ 248222 h 361549"/>
                <a:gd name="connsiteX31" fmla="*/ 24038 w 833280"/>
                <a:gd name="connsiteY31" fmla="*/ 249822 h 361549"/>
                <a:gd name="connsiteX32" fmla="*/ 1635 w 833280"/>
                <a:gd name="connsiteY32" fmla="*/ 324707 h 361549"/>
                <a:gd name="connsiteX33" fmla="*/ 3388 w 833280"/>
                <a:gd name="connsiteY33" fmla="*/ 348053 h 361549"/>
                <a:gd name="connsiteX34" fmla="*/ 21580 w 833280"/>
                <a:gd name="connsiteY34" fmla="*/ 361255 h 361549"/>
                <a:gd name="connsiteX35" fmla="*/ 33158 w 833280"/>
                <a:gd name="connsiteY35" fmla="*/ 354363 h 361549"/>
                <a:gd name="connsiteX36" fmla="*/ 26267 w 833280"/>
                <a:gd name="connsiteY36" fmla="*/ 342786 h 361549"/>
                <a:gd name="connsiteX37" fmla="*/ 20037 w 833280"/>
                <a:gd name="connsiteY37" fmla="*/ 338785 h 361549"/>
                <a:gd name="connsiteX38" fmla="*/ 19856 w 833280"/>
                <a:gd name="connsiteY38" fmla="*/ 330270 h 361549"/>
                <a:gd name="connsiteX39" fmla="*/ 41135 w 833280"/>
                <a:gd name="connsiteY39" fmla="*/ 257575 h 361549"/>
                <a:gd name="connsiteX40" fmla="*/ 81874 w 833280"/>
                <a:gd name="connsiteY40" fmla="*/ 230324 h 361549"/>
                <a:gd name="connsiteX41" fmla="*/ 114163 w 833280"/>
                <a:gd name="connsiteY41" fmla="*/ 230553 h 361549"/>
                <a:gd name="connsiteX42" fmla="*/ 130851 w 833280"/>
                <a:gd name="connsiteY42" fmla="*/ 236963 h 361549"/>
                <a:gd name="connsiteX43" fmla="*/ 134909 w 833280"/>
                <a:gd name="connsiteY43" fmla="*/ 239173 h 361549"/>
                <a:gd name="connsiteX44" fmla="*/ 199907 w 833280"/>
                <a:gd name="connsiteY44" fmla="*/ 211322 h 361549"/>
                <a:gd name="connsiteX45" fmla="*/ 211013 w 833280"/>
                <a:gd name="connsiteY45" fmla="*/ 222418 h 361549"/>
                <a:gd name="connsiteX46" fmla="*/ 224482 w 833280"/>
                <a:gd name="connsiteY46" fmla="*/ 222184 h 361549"/>
                <a:gd name="connsiteX47" fmla="*/ 224482 w 833280"/>
                <a:gd name="connsiteY47" fmla="*/ 208950 h 361549"/>
                <a:gd name="connsiteX48" fmla="*/ 212395 w 833280"/>
                <a:gd name="connsiteY48" fmla="*/ 196844 h 361549"/>
                <a:gd name="connsiteX49" fmla="*/ 241046 w 833280"/>
                <a:gd name="connsiteY49" fmla="*/ 44501 h 361549"/>
                <a:gd name="connsiteX50" fmla="*/ 243903 w 833280"/>
                <a:gd name="connsiteY50" fmla="*/ 39843 h 361549"/>
                <a:gd name="connsiteX51" fmla="*/ 277908 w 833280"/>
                <a:gd name="connsiteY51" fmla="*/ 23251 h 361549"/>
                <a:gd name="connsiteX52" fmla="*/ 307121 w 833280"/>
                <a:gd name="connsiteY52" fmla="*/ 19050 h 361549"/>
                <a:gd name="connsiteX53" fmla="*/ 337334 w 833280"/>
                <a:gd name="connsiteY53" fmla="*/ 23270 h 361549"/>
                <a:gd name="connsiteX54" fmla="*/ 371624 w 833280"/>
                <a:gd name="connsiteY54" fmla="*/ 40053 h 361549"/>
                <a:gd name="connsiteX55" fmla="*/ 373977 w 833280"/>
                <a:gd name="connsiteY55" fmla="*/ 43729 h 361549"/>
                <a:gd name="connsiteX56" fmla="*/ 401399 w 833280"/>
                <a:gd name="connsiteY56" fmla="*/ 212408 h 361549"/>
                <a:gd name="connsiteX57" fmla="*/ 410753 w 833280"/>
                <a:gd name="connsiteY57" fmla="*/ 220409 h 361549"/>
                <a:gd name="connsiteX58" fmla="*/ 410753 w 833280"/>
                <a:gd name="connsiteY58" fmla="*/ 220409 h 361549"/>
                <a:gd name="connsiteX59" fmla="*/ 420144 w 833280"/>
                <a:gd name="connsiteY59" fmla="*/ 212503 h 361549"/>
                <a:gd name="connsiteX60" fmla="*/ 449158 w 833280"/>
                <a:gd name="connsiteY60" fmla="*/ 44501 h 361549"/>
                <a:gd name="connsiteX61" fmla="*/ 452015 w 833280"/>
                <a:gd name="connsiteY61" fmla="*/ 39824 h 361549"/>
                <a:gd name="connsiteX62" fmla="*/ 485838 w 833280"/>
                <a:gd name="connsiteY62" fmla="*/ 23289 h 361549"/>
                <a:gd name="connsiteX63" fmla="*/ 516214 w 833280"/>
                <a:gd name="connsiteY63" fmla="*/ 19050 h 361549"/>
                <a:gd name="connsiteX64" fmla="*/ 545522 w 833280"/>
                <a:gd name="connsiteY64" fmla="*/ 23270 h 361549"/>
                <a:gd name="connsiteX65" fmla="*/ 579460 w 833280"/>
                <a:gd name="connsiteY65" fmla="*/ 39834 h 361549"/>
                <a:gd name="connsiteX66" fmla="*/ 582174 w 833280"/>
                <a:gd name="connsiteY66" fmla="*/ 43967 h 361549"/>
                <a:gd name="connsiteX67" fmla="*/ 610940 w 833280"/>
                <a:gd name="connsiteY67" fmla="*/ 196844 h 361549"/>
                <a:gd name="connsiteX68" fmla="*/ 599386 w 833280"/>
                <a:gd name="connsiteY68" fmla="*/ 208397 h 361549"/>
                <a:gd name="connsiteX69" fmla="*/ 599152 w 833280"/>
                <a:gd name="connsiteY69" fmla="*/ 221866 h 361549"/>
                <a:gd name="connsiteX70" fmla="*/ 612620 w 833280"/>
                <a:gd name="connsiteY70" fmla="*/ 222100 h 361549"/>
                <a:gd name="connsiteX71" fmla="*/ 612854 w 833280"/>
                <a:gd name="connsiteY71" fmla="*/ 221866 h 361549"/>
                <a:gd name="connsiteX72" fmla="*/ 623398 w 833280"/>
                <a:gd name="connsiteY72" fmla="*/ 211322 h 361549"/>
                <a:gd name="connsiteX73" fmla="*/ 684149 w 833280"/>
                <a:gd name="connsiteY73" fmla="*/ 237353 h 361549"/>
                <a:gd name="connsiteX74" fmla="*/ 692721 w 833280"/>
                <a:gd name="connsiteY74" fmla="*/ 236830 h 361549"/>
                <a:gd name="connsiteX75" fmla="*/ 709971 w 833280"/>
                <a:gd name="connsiteY75" fmla="*/ 230324 h 361549"/>
                <a:gd name="connsiteX76" fmla="*/ 742261 w 833280"/>
                <a:gd name="connsiteY76" fmla="*/ 230553 h 361549"/>
                <a:gd name="connsiteX77" fmla="*/ 782504 w 833280"/>
                <a:gd name="connsiteY77" fmla="*/ 258013 h 361549"/>
                <a:gd name="connsiteX78" fmla="*/ 813460 w 833280"/>
                <a:gd name="connsiteY78" fmla="*/ 331451 h 361549"/>
                <a:gd name="connsiteX79" fmla="*/ 810603 w 833280"/>
                <a:gd name="connsiteY79" fmla="*/ 342690 h 361549"/>
                <a:gd name="connsiteX80" fmla="*/ 809905 w 833280"/>
                <a:gd name="connsiteY80" fmla="*/ 356143 h 361549"/>
                <a:gd name="connsiteX81" fmla="*/ 822985 w 833280"/>
                <a:gd name="connsiteY81" fmla="*/ 357159 h 361549"/>
                <a:gd name="connsiteX82" fmla="*/ 830929 w 833280"/>
                <a:gd name="connsiteY82" fmla="*/ 323850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833280" h="361549">
                  <a:moveTo>
                    <a:pt x="830929" y="323850"/>
                  </a:moveTo>
                  <a:lnTo>
                    <a:pt x="800278" y="251136"/>
                  </a:lnTo>
                  <a:lnTo>
                    <a:pt x="799325" y="249288"/>
                  </a:lnTo>
                  <a:cubicBezTo>
                    <a:pt x="799058" y="248793"/>
                    <a:pt x="798420" y="247583"/>
                    <a:pt x="798182" y="247250"/>
                  </a:cubicBezTo>
                  <a:cubicBezTo>
                    <a:pt x="786110" y="229785"/>
                    <a:pt x="768066" y="217338"/>
                    <a:pt x="747452" y="212255"/>
                  </a:cubicBezTo>
                  <a:cubicBezTo>
                    <a:pt x="733485" y="208381"/>
                    <a:pt x="718739" y="208302"/>
                    <a:pt x="704732" y="212026"/>
                  </a:cubicBezTo>
                  <a:cubicBezTo>
                    <a:pt x="698821" y="213439"/>
                    <a:pt x="693074" y="215470"/>
                    <a:pt x="687587" y="218084"/>
                  </a:cubicBezTo>
                  <a:lnTo>
                    <a:pt x="629675" y="193272"/>
                  </a:lnTo>
                  <a:lnTo>
                    <a:pt x="600805" y="39919"/>
                  </a:lnTo>
                  <a:cubicBezTo>
                    <a:pt x="599421" y="33809"/>
                    <a:pt x="595919" y="28386"/>
                    <a:pt x="590918" y="24613"/>
                  </a:cubicBezTo>
                  <a:cubicBezTo>
                    <a:pt x="578821" y="15539"/>
                    <a:pt x="565109" y="8848"/>
                    <a:pt x="550513" y="4896"/>
                  </a:cubicBezTo>
                  <a:cubicBezTo>
                    <a:pt x="539351" y="1754"/>
                    <a:pt x="527819" y="114"/>
                    <a:pt x="516223" y="19"/>
                  </a:cubicBezTo>
                  <a:cubicBezTo>
                    <a:pt x="504359" y="191"/>
                    <a:pt x="492560" y="1822"/>
                    <a:pt x="481095" y="4877"/>
                  </a:cubicBezTo>
                  <a:cubicBezTo>
                    <a:pt x="466634" y="8773"/>
                    <a:pt x="453042" y="15369"/>
                    <a:pt x="441033" y="24317"/>
                  </a:cubicBezTo>
                  <a:cubicBezTo>
                    <a:pt x="435780" y="28384"/>
                    <a:pt x="432081" y="34130"/>
                    <a:pt x="430555" y="40596"/>
                  </a:cubicBezTo>
                  <a:lnTo>
                    <a:pt x="411181" y="152810"/>
                  </a:lnTo>
                  <a:cubicBezTo>
                    <a:pt x="411181" y="152862"/>
                    <a:pt x="411138" y="152905"/>
                    <a:pt x="411086" y="152905"/>
                  </a:cubicBezTo>
                  <a:cubicBezTo>
                    <a:pt x="411034" y="152905"/>
                    <a:pt x="410991" y="152862"/>
                    <a:pt x="410991" y="152810"/>
                  </a:cubicBezTo>
                  <a:lnTo>
                    <a:pt x="392608" y="39881"/>
                  </a:lnTo>
                  <a:cubicBezTo>
                    <a:pt x="391069" y="33858"/>
                    <a:pt x="387600" y="28505"/>
                    <a:pt x="382730" y="24641"/>
                  </a:cubicBezTo>
                  <a:cubicBezTo>
                    <a:pt x="370575" y="15517"/>
                    <a:pt x="356796" y="8791"/>
                    <a:pt x="342125" y="4820"/>
                  </a:cubicBezTo>
                  <a:cubicBezTo>
                    <a:pt x="330699" y="1784"/>
                    <a:pt x="318942" y="166"/>
                    <a:pt x="307121" y="0"/>
                  </a:cubicBezTo>
                  <a:cubicBezTo>
                    <a:pt x="295552" y="95"/>
                    <a:pt x="284045" y="1729"/>
                    <a:pt x="272907" y="4858"/>
                  </a:cubicBezTo>
                  <a:cubicBezTo>
                    <a:pt x="258286" y="8813"/>
                    <a:pt x="244552" y="15514"/>
                    <a:pt x="232435" y="24603"/>
                  </a:cubicBezTo>
                  <a:cubicBezTo>
                    <a:pt x="227312" y="28513"/>
                    <a:pt x="223766" y="34135"/>
                    <a:pt x="222443" y="40443"/>
                  </a:cubicBezTo>
                  <a:lnTo>
                    <a:pt x="193687" y="193272"/>
                  </a:lnTo>
                  <a:lnTo>
                    <a:pt x="135776" y="218123"/>
                  </a:lnTo>
                  <a:cubicBezTo>
                    <a:pt x="130541" y="215603"/>
                    <a:pt x="125051" y="213650"/>
                    <a:pt x="119402" y="212293"/>
                  </a:cubicBezTo>
                  <a:cubicBezTo>
                    <a:pt x="105436" y="208419"/>
                    <a:pt x="90689" y="208340"/>
                    <a:pt x="76682" y="212065"/>
                  </a:cubicBezTo>
                  <a:cubicBezTo>
                    <a:pt x="56103" y="217011"/>
                    <a:pt x="38002" y="229225"/>
                    <a:pt x="25714" y="246459"/>
                  </a:cubicBezTo>
                  <a:cubicBezTo>
                    <a:pt x="25317" y="247012"/>
                    <a:pt x="24975" y="247601"/>
                    <a:pt x="24695" y="248222"/>
                  </a:cubicBezTo>
                  <a:cubicBezTo>
                    <a:pt x="24495" y="248745"/>
                    <a:pt x="24038" y="249822"/>
                    <a:pt x="24038" y="249822"/>
                  </a:cubicBezTo>
                  <a:lnTo>
                    <a:pt x="1635" y="324707"/>
                  </a:lnTo>
                  <a:cubicBezTo>
                    <a:pt x="-1045" y="332395"/>
                    <a:pt x="-410" y="340851"/>
                    <a:pt x="3388" y="348053"/>
                  </a:cubicBezTo>
                  <a:cubicBezTo>
                    <a:pt x="7306" y="354834"/>
                    <a:pt x="13919" y="359632"/>
                    <a:pt x="21580" y="361255"/>
                  </a:cubicBezTo>
                  <a:cubicBezTo>
                    <a:pt x="26680" y="362549"/>
                    <a:pt x="31864" y="359463"/>
                    <a:pt x="33158" y="354363"/>
                  </a:cubicBezTo>
                  <a:cubicBezTo>
                    <a:pt x="34452" y="349264"/>
                    <a:pt x="31367" y="344080"/>
                    <a:pt x="26267" y="342786"/>
                  </a:cubicBezTo>
                  <a:cubicBezTo>
                    <a:pt x="23725" y="342373"/>
                    <a:pt x="21469" y="340925"/>
                    <a:pt x="20037" y="338785"/>
                  </a:cubicBezTo>
                  <a:cubicBezTo>
                    <a:pt x="18853" y="336082"/>
                    <a:pt x="18788" y="333021"/>
                    <a:pt x="19856" y="330270"/>
                  </a:cubicBezTo>
                  <a:lnTo>
                    <a:pt x="41135" y="257575"/>
                  </a:lnTo>
                  <a:cubicBezTo>
                    <a:pt x="50943" y="243833"/>
                    <a:pt x="65429" y="234144"/>
                    <a:pt x="81874" y="230324"/>
                  </a:cubicBezTo>
                  <a:cubicBezTo>
                    <a:pt x="92458" y="227467"/>
                    <a:pt x="103620" y="227546"/>
                    <a:pt x="114163" y="230553"/>
                  </a:cubicBezTo>
                  <a:cubicBezTo>
                    <a:pt x="119983" y="231949"/>
                    <a:pt x="125593" y="234105"/>
                    <a:pt x="130851" y="236963"/>
                  </a:cubicBezTo>
                  <a:lnTo>
                    <a:pt x="134909" y="239173"/>
                  </a:lnTo>
                  <a:lnTo>
                    <a:pt x="199907" y="211322"/>
                  </a:lnTo>
                  <a:lnTo>
                    <a:pt x="211013" y="222418"/>
                  </a:lnTo>
                  <a:cubicBezTo>
                    <a:pt x="214798" y="226073"/>
                    <a:pt x="220827" y="225968"/>
                    <a:pt x="224482" y="222184"/>
                  </a:cubicBezTo>
                  <a:cubicBezTo>
                    <a:pt x="228047" y="218493"/>
                    <a:pt x="228047" y="212641"/>
                    <a:pt x="224482" y="208950"/>
                  </a:cubicBezTo>
                  <a:lnTo>
                    <a:pt x="212395" y="196844"/>
                  </a:lnTo>
                  <a:lnTo>
                    <a:pt x="241046" y="44501"/>
                  </a:lnTo>
                  <a:cubicBezTo>
                    <a:pt x="241395" y="42651"/>
                    <a:pt x="242413" y="40994"/>
                    <a:pt x="243903" y="39843"/>
                  </a:cubicBezTo>
                  <a:cubicBezTo>
                    <a:pt x="254085" y="32208"/>
                    <a:pt x="265624" y="26577"/>
                    <a:pt x="277908" y="23251"/>
                  </a:cubicBezTo>
                  <a:cubicBezTo>
                    <a:pt x="287416" y="20563"/>
                    <a:pt x="297239" y="19150"/>
                    <a:pt x="307121" y="19050"/>
                  </a:cubicBezTo>
                  <a:cubicBezTo>
                    <a:pt x="317327" y="19216"/>
                    <a:pt x="327474" y="20632"/>
                    <a:pt x="337334" y="23270"/>
                  </a:cubicBezTo>
                  <a:cubicBezTo>
                    <a:pt x="349727" y="26633"/>
                    <a:pt x="361366" y="32329"/>
                    <a:pt x="371624" y="40053"/>
                  </a:cubicBezTo>
                  <a:cubicBezTo>
                    <a:pt x="372625" y="41125"/>
                    <a:pt x="373422" y="42371"/>
                    <a:pt x="373977" y="43729"/>
                  </a:cubicBezTo>
                  <a:lnTo>
                    <a:pt x="401399" y="212408"/>
                  </a:lnTo>
                  <a:cubicBezTo>
                    <a:pt x="402144" y="217001"/>
                    <a:pt x="406099" y="220385"/>
                    <a:pt x="410753" y="220409"/>
                  </a:cubicBezTo>
                  <a:lnTo>
                    <a:pt x="410753" y="220409"/>
                  </a:lnTo>
                  <a:cubicBezTo>
                    <a:pt x="415390" y="220411"/>
                    <a:pt x="419356" y="217073"/>
                    <a:pt x="420144" y="212503"/>
                  </a:cubicBezTo>
                  <a:lnTo>
                    <a:pt x="449158" y="44501"/>
                  </a:lnTo>
                  <a:cubicBezTo>
                    <a:pt x="449686" y="42720"/>
                    <a:pt x="450671" y="41108"/>
                    <a:pt x="452015" y="39824"/>
                  </a:cubicBezTo>
                  <a:cubicBezTo>
                    <a:pt x="462140" y="32219"/>
                    <a:pt x="473618" y="26607"/>
                    <a:pt x="485838" y="23289"/>
                  </a:cubicBezTo>
                  <a:cubicBezTo>
                    <a:pt x="495751" y="20635"/>
                    <a:pt x="505953" y="19211"/>
                    <a:pt x="516214" y="19050"/>
                  </a:cubicBezTo>
                  <a:cubicBezTo>
                    <a:pt x="526127" y="19148"/>
                    <a:pt x="535984" y="20567"/>
                    <a:pt x="545522" y="23270"/>
                  </a:cubicBezTo>
                  <a:cubicBezTo>
                    <a:pt x="557782" y="26592"/>
                    <a:pt x="569298" y="32214"/>
                    <a:pt x="579460" y="39834"/>
                  </a:cubicBezTo>
                  <a:cubicBezTo>
                    <a:pt x="580816" y="40856"/>
                    <a:pt x="581775" y="42317"/>
                    <a:pt x="582174" y="43967"/>
                  </a:cubicBezTo>
                  <a:lnTo>
                    <a:pt x="610940" y="196844"/>
                  </a:lnTo>
                  <a:lnTo>
                    <a:pt x="599386" y="208397"/>
                  </a:lnTo>
                  <a:cubicBezTo>
                    <a:pt x="595602" y="212052"/>
                    <a:pt x="595497" y="218082"/>
                    <a:pt x="599152" y="221866"/>
                  </a:cubicBezTo>
                  <a:cubicBezTo>
                    <a:pt x="602806" y="225650"/>
                    <a:pt x="608837" y="225755"/>
                    <a:pt x="612620" y="222100"/>
                  </a:cubicBezTo>
                  <a:cubicBezTo>
                    <a:pt x="612700" y="222023"/>
                    <a:pt x="612778" y="221945"/>
                    <a:pt x="612854" y="221866"/>
                  </a:cubicBezTo>
                  <a:lnTo>
                    <a:pt x="623398" y="211322"/>
                  </a:lnTo>
                  <a:lnTo>
                    <a:pt x="684149" y="237353"/>
                  </a:lnTo>
                  <a:cubicBezTo>
                    <a:pt x="686936" y="238502"/>
                    <a:pt x="690095" y="238310"/>
                    <a:pt x="692721" y="236830"/>
                  </a:cubicBezTo>
                  <a:cubicBezTo>
                    <a:pt x="698167" y="233925"/>
                    <a:pt x="703965" y="231738"/>
                    <a:pt x="709971" y="230324"/>
                  </a:cubicBezTo>
                  <a:cubicBezTo>
                    <a:pt x="720555" y="227467"/>
                    <a:pt x="731718" y="227546"/>
                    <a:pt x="742261" y="230553"/>
                  </a:cubicBezTo>
                  <a:cubicBezTo>
                    <a:pt x="758584" y="234472"/>
                    <a:pt x="772903" y="244243"/>
                    <a:pt x="782504" y="258013"/>
                  </a:cubicBezTo>
                  <a:lnTo>
                    <a:pt x="813460" y="331451"/>
                  </a:lnTo>
                  <a:cubicBezTo>
                    <a:pt x="815100" y="335417"/>
                    <a:pt x="813937" y="339989"/>
                    <a:pt x="810603" y="342690"/>
                  </a:cubicBezTo>
                  <a:cubicBezTo>
                    <a:pt x="806696" y="346213"/>
                    <a:pt x="806382" y="352235"/>
                    <a:pt x="809905" y="356143"/>
                  </a:cubicBezTo>
                  <a:cubicBezTo>
                    <a:pt x="813299" y="359909"/>
                    <a:pt x="819049" y="360356"/>
                    <a:pt x="822985" y="357159"/>
                  </a:cubicBezTo>
                  <a:cubicBezTo>
                    <a:pt x="832729" y="349047"/>
                    <a:pt x="835964" y="335486"/>
                    <a:pt x="830929" y="3238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505CB65-C6D8-D6A0-D30C-ABCF28A32D67}"/>
                </a:ext>
              </a:extLst>
            </p:cNvPr>
            <p:cNvSpPr/>
            <p:nvPr/>
          </p:nvSpPr>
          <p:spPr>
            <a:xfrm>
              <a:off x="1200150" y="369570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95250 w 95250"/>
                <a:gd name="connsiteY1" fmla="*/ 47625 h 95250"/>
                <a:gd name="connsiteX2" fmla="*/ 47625 w 95250"/>
                <a:gd name="connsiteY2" fmla="*/ 0 h 95250"/>
                <a:gd name="connsiteX3" fmla="*/ 0 w 95250"/>
                <a:gd name="connsiteY3" fmla="*/ 47625 h 95250"/>
                <a:gd name="connsiteX4" fmla="*/ 47625 w 95250"/>
                <a:gd name="connsiteY4" fmla="*/ 95250 h 95250"/>
                <a:gd name="connsiteX5" fmla="*/ 47625 w 95250"/>
                <a:gd name="connsiteY5" fmla="*/ 19050 h 95250"/>
                <a:gd name="connsiteX6" fmla="*/ 76200 w 95250"/>
                <a:gd name="connsiteY6" fmla="*/ 47625 h 95250"/>
                <a:gd name="connsiteX7" fmla="*/ 47625 w 95250"/>
                <a:gd name="connsiteY7" fmla="*/ 76200 h 95250"/>
                <a:gd name="connsiteX8" fmla="*/ 19050 w 95250"/>
                <a:gd name="connsiteY8" fmla="*/ 47625 h 95250"/>
                <a:gd name="connsiteX9" fmla="*/ 47625 w 95250"/>
                <a:gd name="connsiteY9" fmla="*/ 190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cubicBezTo>
                    <a:pt x="73927" y="95250"/>
                    <a:pt x="95250" y="73927"/>
                    <a:pt x="95250" y="47625"/>
                  </a:cubicBezTo>
                  <a:cubicBezTo>
                    <a:pt x="95250" y="21323"/>
                    <a:pt x="73927" y="0"/>
                    <a:pt x="47625" y="0"/>
                  </a:cubicBezTo>
                  <a:cubicBezTo>
                    <a:pt x="21323" y="0"/>
                    <a:pt x="0" y="21323"/>
                    <a:pt x="0" y="47625"/>
                  </a:cubicBezTo>
                  <a:cubicBezTo>
                    <a:pt x="31" y="73915"/>
                    <a:pt x="21335" y="95219"/>
                    <a:pt x="47625" y="95250"/>
                  </a:cubicBezTo>
                  <a:close/>
                  <a:moveTo>
                    <a:pt x="47625" y="19050"/>
                  </a:moveTo>
                  <a:cubicBezTo>
                    <a:pt x="63407" y="19050"/>
                    <a:pt x="76200" y="31843"/>
                    <a:pt x="76200" y="47625"/>
                  </a:cubicBezTo>
                  <a:cubicBezTo>
                    <a:pt x="76200" y="63407"/>
                    <a:pt x="63407" y="76200"/>
                    <a:pt x="47625" y="76200"/>
                  </a:cubicBezTo>
                  <a:cubicBezTo>
                    <a:pt x="31843" y="76200"/>
                    <a:pt x="19050" y="63407"/>
                    <a:pt x="19050" y="47625"/>
                  </a:cubicBezTo>
                  <a:cubicBezTo>
                    <a:pt x="19050" y="31843"/>
                    <a:pt x="31843" y="19050"/>
                    <a:pt x="47625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271FDD6-D1C3-23F6-4932-E23E6103B80E}"/>
                </a:ext>
              </a:extLst>
            </p:cNvPr>
            <p:cNvSpPr/>
            <p:nvPr/>
          </p:nvSpPr>
          <p:spPr>
            <a:xfrm>
              <a:off x="1409700" y="3695701"/>
              <a:ext cx="95250" cy="95250"/>
            </a:xfrm>
            <a:custGeom>
              <a:avLst/>
              <a:gdLst>
                <a:gd name="connsiteX0" fmla="*/ 47625 w 95250"/>
                <a:gd name="connsiteY0" fmla="*/ 95250 h 95250"/>
                <a:gd name="connsiteX1" fmla="*/ 95250 w 95250"/>
                <a:gd name="connsiteY1" fmla="*/ 47625 h 95250"/>
                <a:gd name="connsiteX2" fmla="*/ 47625 w 95250"/>
                <a:gd name="connsiteY2" fmla="*/ 0 h 95250"/>
                <a:gd name="connsiteX3" fmla="*/ 0 w 95250"/>
                <a:gd name="connsiteY3" fmla="*/ 47625 h 95250"/>
                <a:gd name="connsiteX4" fmla="*/ 47625 w 95250"/>
                <a:gd name="connsiteY4" fmla="*/ 95250 h 95250"/>
                <a:gd name="connsiteX5" fmla="*/ 47625 w 95250"/>
                <a:gd name="connsiteY5" fmla="*/ 19050 h 95250"/>
                <a:gd name="connsiteX6" fmla="*/ 76200 w 95250"/>
                <a:gd name="connsiteY6" fmla="*/ 47625 h 95250"/>
                <a:gd name="connsiteX7" fmla="*/ 47625 w 95250"/>
                <a:gd name="connsiteY7" fmla="*/ 76200 h 95250"/>
                <a:gd name="connsiteX8" fmla="*/ 19050 w 95250"/>
                <a:gd name="connsiteY8" fmla="*/ 47625 h 95250"/>
                <a:gd name="connsiteX9" fmla="*/ 47625 w 95250"/>
                <a:gd name="connsiteY9" fmla="*/ 1905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95250">
                  <a:moveTo>
                    <a:pt x="47625" y="95250"/>
                  </a:moveTo>
                  <a:cubicBezTo>
                    <a:pt x="73927" y="95250"/>
                    <a:pt x="95250" y="73927"/>
                    <a:pt x="95250" y="47625"/>
                  </a:cubicBezTo>
                  <a:cubicBezTo>
                    <a:pt x="95250" y="21323"/>
                    <a:pt x="73927" y="0"/>
                    <a:pt x="47625" y="0"/>
                  </a:cubicBezTo>
                  <a:cubicBezTo>
                    <a:pt x="21323" y="0"/>
                    <a:pt x="0" y="21323"/>
                    <a:pt x="0" y="47625"/>
                  </a:cubicBezTo>
                  <a:cubicBezTo>
                    <a:pt x="31" y="73915"/>
                    <a:pt x="21335" y="95219"/>
                    <a:pt x="47625" y="95250"/>
                  </a:cubicBezTo>
                  <a:close/>
                  <a:moveTo>
                    <a:pt x="47625" y="19050"/>
                  </a:moveTo>
                  <a:cubicBezTo>
                    <a:pt x="63407" y="19050"/>
                    <a:pt x="76200" y="31843"/>
                    <a:pt x="76200" y="47625"/>
                  </a:cubicBezTo>
                  <a:cubicBezTo>
                    <a:pt x="76200" y="63407"/>
                    <a:pt x="63407" y="76200"/>
                    <a:pt x="47625" y="76200"/>
                  </a:cubicBezTo>
                  <a:cubicBezTo>
                    <a:pt x="31843" y="76200"/>
                    <a:pt x="19050" y="63407"/>
                    <a:pt x="19050" y="47625"/>
                  </a:cubicBezTo>
                  <a:cubicBezTo>
                    <a:pt x="19050" y="31843"/>
                    <a:pt x="31843" y="19050"/>
                    <a:pt x="47625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F337572-771E-8DCF-3335-9FE2B1711BBA}"/>
                </a:ext>
              </a:extLst>
            </p:cNvPr>
            <p:cNvSpPr/>
            <p:nvPr/>
          </p:nvSpPr>
          <p:spPr>
            <a:xfrm>
              <a:off x="1000125" y="3933826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2280B11-96FC-D626-5D7C-9741F7EFB09C}"/>
                </a:ext>
              </a:extLst>
            </p:cNvPr>
            <p:cNvSpPr/>
            <p:nvPr/>
          </p:nvSpPr>
          <p:spPr>
            <a:xfrm>
              <a:off x="1628775" y="3933826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0" name="Graphic 10" descr="Travel outline">
            <a:extLst>
              <a:ext uri="{FF2B5EF4-FFF2-40B4-BE49-F238E27FC236}">
                <a16:creationId xmlns:a16="http://schemas.microsoft.com/office/drawing/2014/main" id="{C637B418-EF50-CFB2-D1DE-F4C606516D86}"/>
              </a:ext>
            </a:extLst>
          </p:cNvPr>
          <p:cNvGrpSpPr/>
          <p:nvPr/>
        </p:nvGrpSpPr>
        <p:grpSpPr>
          <a:xfrm>
            <a:off x="4246317" y="5054565"/>
            <a:ext cx="796118" cy="654123"/>
            <a:chOff x="2596377" y="3650076"/>
            <a:chExt cx="796118" cy="654123"/>
          </a:xfrm>
          <a:solidFill>
            <a:srgbClr val="000000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7BDF06C-29A7-7B29-91A8-E0F6A6DFA0BF}"/>
                </a:ext>
              </a:extLst>
            </p:cNvPr>
            <p:cNvSpPr/>
            <p:nvPr/>
          </p:nvSpPr>
          <p:spPr>
            <a:xfrm>
              <a:off x="2614987" y="3732126"/>
              <a:ext cx="403539" cy="346884"/>
            </a:xfrm>
            <a:custGeom>
              <a:avLst/>
              <a:gdLst>
                <a:gd name="connsiteX0" fmla="*/ 22729 w 403539"/>
                <a:gd name="connsiteY0" fmla="*/ 329207 h 346884"/>
                <a:gd name="connsiteX1" fmla="*/ 19307 w 403539"/>
                <a:gd name="connsiteY1" fmla="*/ 295848 h 346884"/>
                <a:gd name="connsiteX2" fmla="*/ 59039 w 403539"/>
                <a:gd name="connsiteY2" fmla="*/ 295848 h 346884"/>
                <a:gd name="connsiteX3" fmla="*/ 83654 w 403539"/>
                <a:gd name="connsiteY3" fmla="*/ 276798 h 346884"/>
                <a:gd name="connsiteX4" fmla="*/ 19277 w 403539"/>
                <a:gd name="connsiteY4" fmla="*/ 276798 h 346884"/>
                <a:gd name="connsiteX5" fmla="*/ 49173 w 403539"/>
                <a:gd name="connsiteY5" fmla="*/ 162852 h 346884"/>
                <a:gd name="connsiteX6" fmla="*/ 138232 w 403539"/>
                <a:gd name="connsiteY6" fmla="*/ 162852 h 346884"/>
                <a:gd name="connsiteX7" fmla="*/ 124166 w 403539"/>
                <a:gd name="connsiteY7" fmla="*/ 249630 h 346884"/>
                <a:gd name="connsiteX8" fmla="*/ 144346 w 403539"/>
                <a:gd name="connsiteY8" fmla="*/ 237560 h 346884"/>
                <a:gd name="connsiteX9" fmla="*/ 157673 w 403539"/>
                <a:gd name="connsiteY9" fmla="*/ 162852 h 346884"/>
                <a:gd name="connsiteX10" fmla="*/ 163475 w 403539"/>
                <a:gd name="connsiteY10" fmla="*/ 143802 h 346884"/>
                <a:gd name="connsiteX11" fmla="*/ 276224 w 403539"/>
                <a:gd name="connsiteY11" fmla="*/ 20239 h 346884"/>
                <a:gd name="connsiteX12" fmla="*/ 276224 w 403539"/>
                <a:gd name="connsiteY12" fmla="*/ 86141 h 346884"/>
                <a:gd name="connsiteX13" fmla="*/ 295274 w 403539"/>
                <a:gd name="connsiteY13" fmla="*/ 95267 h 346884"/>
                <a:gd name="connsiteX14" fmla="*/ 295274 w 403539"/>
                <a:gd name="connsiteY14" fmla="*/ 20239 h 346884"/>
                <a:gd name="connsiteX15" fmla="*/ 386518 w 403539"/>
                <a:gd name="connsiteY15" fmla="*/ 94365 h 346884"/>
                <a:gd name="connsiteX16" fmla="*/ 403540 w 403539"/>
                <a:gd name="connsiteY16" fmla="*/ 87322 h 346884"/>
                <a:gd name="connsiteX17" fmla="*/ 357765 w 403539"/>
                <a:gd name="connsiteY17" fmla="*/ 29011 h 346884"/>
                <a:gd name="connsiteX18" fmla="*/ 330840 w 403539"/>
                <a:gd name="connsiteY18" fmla="*/ 3941 h 346884"/>
                <a:gd name="connsiteX19" fmla="*/ 285750 w 403539"/>
                <a:gd name="connsiteY19" fmla="*/ 0 h 346884"/>
                <a:gd name="connsiteX20" fmla="*/ 0 w 403539"/>
                <a:gd name="connsiteY20" fmla="*/ 285586 h 346884"/>
                <a:gd name="connsiteX21" fmla="*/ 6636 w 403539"/>
                <a:gd name="connsiteY21" fmla="*/ 346884 h 346884"/>
                <a:gd name="connsiteX22" fmla="*/ 22729 w 403539"/>
                <a:gd name="connsiteY22" fmla="*/ 329207 h 346884"/>
                <a:gd name="connsiteX23" fmla="*/ 213406 w 403539"/>
                <a:gd name="connsiteY23" fmla="*/ 29287 h 346884"/>
                <a:gd name="connsiteX24" fmla="*/ 143859 w 403539"/>
                <a:gd name="connsiteY24" fmla="*/ 143802 h 346884"/>
                <a:gd name="connsiteX25" fmla="*/ 60128 w 403539"/>
                <a:gd name="connsiteY25" fmla="*/ 143802 h 346884"/>
                <a:gd name="connsiteX26" fmla="*/ 213315 w 403539"/>
                <a:gd name="connsiteY26" fmla="*/ 29128 h 346884"/>
                <a:gd name="connsiteX27" fmla="*/ 213406 w 403539"/>
                <a:gd name="connsiteY27" fmla="*/ 29287 h 34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03539" h="346884">
                  <a:moveTo>
                    <a:pt x="22729" y="329207"/>
                  </a:moveTo>
                  <a:cubicBezTo>
                    <a:pt x="20889" y="318170"/>
                    <a:pt x="19746" y="307029"/>
                    <a:pt x="19307" y="295848"/>
                  </a:cubicBezTo>
                  <a:lnTo>
                    <a:pt x="59039" y="295848"/>
                  </a:lnTo>
                  <a:cubicBezTo>
                    <a:pt x="66844" y="289424"/>
                    <a:pt x="75048" y="283074"/>
                    <a:pt x="83654" y="276798"/>
                  </a:cubicBezTo>
                  <a:lnTo>
                    <a:pt x="19277" y="276798"/>
                  </a:lnTo>
                  <a:cubicBezTo>
                    <a:pt x="20561" y="237053"/>
                    <a:pt x="30778" y="198108"/>
                    <a:pt x="49173" y="162852"/>
                  </a:cubicBezTo>
                  <a:lnTo>
                    <a:pt x="138232" y="162852"/>
                  </a:lnTo>
                  <a:cubicBezTo>
                    <a:pt x="130800" y="191266"/>
                    <a:pt x="126090" y="220324"/>
                    <a:pt x="124166" y="249630"/>
                  </a:cubicBezTo>
                  <a:cubicBezTo>
                    <a:pt x="130738" y="245564"/>
                    <a:pt x="137434" y="241534"/>
                    <a:pt x="144346" y="237560"/>
                  </a:cubicBezTo>
                  <a:cubicBezTo>
                    <a:pt x="146634" y="212321"/>
                    <a:pt x="151093" y="187325"/>
                    <a:pt x="157673" y="162852"/>
                  </a:cubicBezTo>
                  <a:lnTo>
                    <a:pt x="163475" y="143802"/>
                  </a:lnTo>
                  <a:cubicBezTo>
                    <a:pt x="187121" y="73303"/>
                    <a:pt x="228105" y="25812"/>
                    <a:pt x="276224" y="20239"/>
                  </a:cubicBezTo>
                  <a:lnTo>
                    <a:pt x="276224" y="86141"/>
                  </a:lnTo>
                  <a:lnTo>
                    <a:pt x="295274" y="95267"/>
                  </a:lnTo>
                  <a:lnTo>
                    <a:pt x="295274" y="20239"/>
                  </a:lnTo>
                  <a:cubicBezTo>
                    <a:pt x="331028" y="24379"/>
                    <a:pt x="362827" y="51696"/>
                    <a:pt x="386518" y="94365"/>
                  </a:cubicBezTo>
                  <a:lnTo>
                    <a:pt x="403540" y="87322"/>
                  </a:lnTo>
                  <a:cubicBezTo>
                    <a:pt x="391964" y="65257"/>
                    <a:pt x="376451" y="45495"/>
                    <a:pt x="357765" y="29011"/>
                  </a:cubicBezTo>
                  <a:lnTo>
                    <a:pt x="330840" y="3941"/>
                  </a:lnTo>
                  <a:cubicBezTo>
                    <a:pt x="315952" y="1334"/>
                    <a:pt x="300865" y="14"/>
                    <a:pt x="285750" y="0"/>
                  </a:cubicBezTo>
                  <a:cubicBezTo>
                    <a:pt x="127980" y="-46"/>
                    <a:pt x="45" y="127816"/>
                    <a:pt x="0" y="285586"/>
                  </a:cubicBezTo>
                  <a:cubicBezTo>
                    <a:pt x="-6" y="306198"/>
                    <a:pt x="2219" y="326750"/>
                    <a:pt x="6636" y="346884"/>
                  </a:cubicBezTo>
                  <a:cubicBezTo>
                    <a:pt x="11655" y="340955"/>
                    <a:pt x="17050" y="335067"/>
                    <a:pt x="22729" y="329207"/>
                  </a:cubicBezTo>
                  <a:close/>
                  <a:moveTo>
                    <a:pt x="213406" y="29287"/>
                  </a:moveTo>
                  <a:cubicBezTo>
                    <a:pt x="184003" y="54253"/>
                    <a:pt x="159835" y="94198"/>
                    <a:pt x="143859" y="143802"/>
                  </a:cubicBezTo>
                  <a:lnTo>
                    <a:pt x="60128" y="143802"/>
                  </a:lnTo>
                  <a:cubicBezTo>
                    <a:pt x="95319" y="88009"/>
                    <a:pt x="149868" y="47174"/>
                    <a:pt x="213315" y="29128"/>
                  </a:cubicBezTo>
                  <a:cubicBezTo>
                    <a:pt x="213543" y="29064"/>
                    <a:pt x="213586" y="29133"/>
                    <a:pt x="213406" y="2928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EDF0579-F878-7ABB-D969-38562A99EE39}"/>
                </a:ext>
              </a:extLst>
            </p:cNvPr>
            <p:cNvSpPr/>
            <p:nvPr/>
          </p:nvSpPr>
          <p:spPr>
            <a:xfrm>
              <a:off x="2596377" y="3951153"/>
              <a:ext cx="558333" cy="353046"/>
            </a:xfrm>
            <a:custGeom>
              <a:avLst/>
              <a:gdLst>
                <a:gd name="connsiteX0" fmla="*/ 378691 w 558333"/>
                <a:gd name="connsiteY0" fmla="*/ 322804 h 353046"/>
                <a:gd name="connsiteX1" fmla="*/ 378596 w 558333"/>
                <a:gd name="connsiteY1" fmla="*/ 322645 h 353046"/>
                <a:gd name="connsiteX2" fmla="*/ 446247 w 558333"/>
                <a:gd name="connsiteY2" fmla="*/ 209818 h 353046"/>
                <a:gd name="connsiteX3" fmla="*/ 451878 w 558333"/>
                <a:gd name="connsiteY3" fmla="*/ 190768 h 353046"/>
                <a:gd name="connsiteX4" fmla="*/ 467213 w 558333"/>
                <a:gd name="connsiteY4" fmla="*/ 76822 h 353046"/>
                <a:gd name="connsiteX5" fmla="*/ 467213 w 558333"/>
                <a:gd name="connsiteY5" fmla="*/ 57772 h 353046"/>
                <a:gd name="connsiteX6" fmla="*/ 464091 w 558333"/>
                <a:gd name="connsiteY6" fmla="*/ 11311 h 353046"/>
                <a:gd name="connsiteX7" fmla="*/ 445803 w 558333"/>
                <a:gd name="connsiteY7" fmla="*/ 18877 h 353046"/>
                <a:gd name="connsiteX8" fmla="*/ 448170 w 558333"/>
                <a:gd name="connsiteY8" fmla="*/ 57772 h 353046"/>
                <a:gd name="connsiteX9" fmla="*/ 448170 w 558333"/>
                <a:gd name="connsiteY9" fmla="*/ 76822 h 353046"/>
                <a:gd name="connsiteX10" fmla="*/ 432439 w 558333"/>
                <a:gd name="connsiteY10" fmla="*/ 190768 h 353046"/>
                <a:gd name="connsiteX11" fmla="*/ 313884 w 558333"/>
                <a:gd name="connsiteY11" fmla="*/ 190768 h 353046"/>
                <a:gd name="connsiteX12" fmla="*/ 313884 w 558333"/>
                <a:gd name="connsiteY12" fmla="*/ 135941 h 353046"/>
                <a:gd name="connsiteX13" fmla="*/ 294834 w 558333"/>
                <a:gd name="connsiteY13" fmla="*/ 138886 h 353046"/>
                <a:gd name="connsiteX14" fmla="*/ 294834 w 558333"/>
                <a:gd name="connsiteY14" fmla="*/ 190768 h 353046"/>
                <a:gd name="connsiteX15" fmla="*/ 176281 w 558333"/>
                <a:gd name="connsiteY15" fmla="*/ 190768 h 353046"/>
                <a:gd name="connsiteX16" fmla="*/ 162194 w 558333"/>
                <a:gd name="connsiteY16" fmla="*/ 109031 h 353046"/>
                <a:gd name="connsiteX17" fmla="*/ 144460 w 558333"/>
                <a:gd name="connsiteY17" fmla="*/ 121684 h 353046"/>
                <a:gd name="connsiteX18" fmla="*/ 156843 w 558333"/>
                <a:gd name="connsiteY18" fmla="*/ 190768 h 353046"/>
                <a:gd name="connsiteX19" fmla="*/ 73426 w 558333"/>
                <a:gd name="connsiteY19" fmla="*/ 190768 h 353046"/>
                <a:gd name="connsiteX20" fmla="*/ 59279 w 558333"/>
                <a:gd name="connsiteY20" fmla="*/ 213621 h 353046"/>
                <a:gd name="connsiteX21" fmla="*/ 169799 w 558333"/>
                <a:gd name="connsiteY21" fmla="*/ 318721 h 353046"/>
                <a:gd name="connsiteX22" fmla="*/ 22997 w 558333"/>
                <a:gd name="connsiteY22" fmla="*/ 279646 h 353046"/>
                <a:gd name="connsiteX23" fmla="*/ 270033 w 558333"/>
                <a:gd name="connsiteY23" fmla="*/ 18318 h 353046"/>
                <a:gd name="connsiteX24" fmla="*/ 275156 w 558333"/>
                <a:gd name="connsiteY24" fmla="*/ 5860 h 353046"/>
                <a:gd name="connsiteX25" fmla="*/ 262698 w 558333"/>
                <a:gd name="connsiteY25" fmla="*/ 737 h 353046"/>
                <a:gd name="connsiteX26" fmla="*/ 262480 w 558333"/>
                <a:gd name="connsiteY26" fmla="*/ 831 h 353046"/>
                <a:gd name="connsiteX27" fmla="*/ 4843 w 558333"/>
                <a:gd name="connsiteY27" fmla="*/ 285433 h 353046"/>
                <a:gd name="connsiteX28" fmla="*/ 107617 w 558333"/>
                <a:gd name="connsiteY28" fmla="*/ 343485 h 353046"/>
                <a:gd name="connsiteX29" fmla="*/ 165465 w 558333"/>
                <a:gd name="connsiteY29" fmla="*/ 338661 h 353046"/>
                <a:gd name="connsiteX30" fmla="*/ 190114 w 558333"/>
                <a:gd name="connsiteY30" fmla="*/ 328581 h 353046"/>
                <a:gd name="connsiteX31" fmla="*/ 291778 w 558333"/>
                <a:gd name="connsiteY31" fmla="*/ 352155 h 353046"/>
                <a:gd name="connsiteX32" fmla="*/ 316939 w 558333"/>
                <a:gd name="connsiteY32" fmla="*/ 352155 h 353046"/>
                <a:gd name="connsiteX33" fmla="*/ 558334 w 558333"/>
                <a:gd name="connsiteY33" fmla="*/ 197705 h 353046"/>
                <a:gd name="connsiteX34" fmla="*/ 527759 w 558333"/>
                <a:gd name="connsiteY34" fmla="*/ 211927 h 353046"/>
                <a:gd name="connsiteX35" fmla="*/ 378691 w 558333"/>
                <a:gd name="connsiteY35" fmla="*/ 322804 h 353046"/>
                <a:gd name="connsiteX36" fmla="*/ 79653 w 558333"/>
                <a:gd name="connsiteY36" fmla="*/ 209818 h 353046"/>
                <a:gd name="connsiteX37" fmla="*/ 162469 w 558333"/>
                <a:gd name="connsiteY37" fmla="*/ 209818 h 353046"/>
                <a:gd name="connsiteX38" fmla="*/ 230120 w 558333"/>
                <a:gd name="connsiteY38" fmla="*/ 322644 h 353046"/>
                <a:gd name="connsiteX39" fmla="*/ 230025 w 558333"/>
                <a:gd name="connsiteY39" fmla="*/ 322802 h 353046"/>
                <a:gd name="connsiteX40" fmla="*/ 79568 w 558333"/>
                <a:gd name="connsiteY40" fmla="*/ 209969 h 353046"/>
                <a:gd name="connsiteX41" fmla="*/ 79653 w 558333"/>
                <a:gd name="connsiteY41" fmla="*/ 209818 h 353046"/>
                <a:gd name="connsiteX42" fmla="*/ 294834 w 558333"/>
                <a:gd name="connsiteY42" fmla="*/ 209818 h 353046"/>
                <a:gd name="connsiteX43" fmla="*/ 294834 w 558333"/>
                <a:gd name="connsiteY43" fmla="*/ 333363 h 353046"/>
                <a:gd name="connsiteX44" fmla="*/ 182083 w 558333"/>
                <a:gd name="connsiteY44" fmla="*/ 209818 h 353046"/>
                <a:gd name="connsiteX45" fmla="*/ 426635 w 558333"/>
                <a:gd name="connsiteY45" fmla="*/ 209818 h 353046"/>
                <a:gd name="connsiteX46" fmla="*/ 313884 w 558333"/>
                <a:gd name="connsiteY46" fmla="*/ 333363 h 353046"/>
                <a:gd name="connsiteX47" fmla="*/ 313884 w 558333"/>
                <a:gd name="connsiteY47" fmla="*/ 209818 h 353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58333" h="353046">
                  <a:moveTo>
                    <a:pt x="378691" y="322804"/>
                  </a:moveTo>
                  <a:cubicBezTo>
                    <a:pt x="378466" y="322870"/>
                    <a:pt x="378421" y="322804"/>
                    <a:pt x="378596" y="322645"/>
                  </a:cubicBezTo>
                  <a:cubicBezTo>
                    <a:pt x="407137" y="297594"/>
                    <a:pt x="430622" y="258344"/>
                    <a:pt x="446247" y="209818"/>
                  </a:cubicBezTo>
                  <a:lnTo>
                    <a:pt x="451878" y="190768"/>
                  </a:lnTo>
                  <a:cubicBezTo>
                    <a:pt x="461565" y="153544"/>
                    <a:pt x="466715" y="115284"/>
                    <a:pt x="467213" y="76822"/>
                  </a:cubicBezTo>
                  <a:lnTo>
                    <a:pt x="467213" y="57772"/>
                  </a:lnTo>
                  <a:cubicBezTo>
                    <a:pt x="466927" y="41841"/>
                    <a:pt x="465736" y="26416"/>
                    <a:pt x="464091" y="11311"/>
                  </a:cubicBezTo>
                  <a:lnTo>
                    <a:pt x="445803" y="18877"/>
                  </a:lnTo>
                  <a:cubicBezTo>
                    <a:pt x="447014" y="31567"/>
                    <a:pt x="447929" y="44466"/>
                    <a:pt x="448170" y="57772"/>
                  </a:cubicBezTo>
                  <a:lnTo>
                    <a:pt x="448170" y="76822"/>
                  </a:lnTo>
                  <a:cubicBezTo>
                    <a:pt x="447690" y="115310"/>
                    <a:pt x="442406" y="153589"/>
                    <a:pt x="432439" y="190768"/>
                  </a:cubicBezTo>
                  <a:lnTo>
                    <a:pt x="313884" y="190768"/>
                  </a:lnTo>
                  <a:lnTo>
                    <a:pt x="313884" y="135941"/>
                  </a:lnTo>
                  <a:lnTo>
                    <a:pt x="294834" y="138886"/>
                  </a:lnTo>
                  <a:lnTo>
                    <a:pt x="294834" y="190768"/>
                  </a:lnTo>
                  <a:lnTo>
                    <a:pt x="176281" y="190768"/>
                  </a:lnTo>
                  <a:cubicBezTo>
                    <a:pt x="169046" y="164022"/>
                    <a:pt x="164330" y="136657"/>
                    <a:pt x="162194" y="109031"/>
                  </a:cubicBezTo>
                  <a:cubicBezTo>
                    <a:pt x="156031" y="113240"/>
                    <a:pt x="150120" y="117457"/>
                    <a:pt x="144460" y="121684"/>
                  </a:cubicBezTo>
                  <a:cubicBezTo>
                    <a:pt x="146799" y="144997"/>
                    <a:pt x="150939" y="168094"/>
                    <a:pt x="156843" y="190768"/>
                  </a:cubicBezTo>
                  <a:lnTo>
                    <a:pt x="73426" y="190768"/>
                  </a:lnTo>
                  <a:cubicBezTo>
                    <a:pt x="68126" y="198008"/>
                    <a:pt x="63397" y="205648"/>
                    <a:pt x="59279" y="213621"/>
                  </a:cubicBezTo>
                  <a:cubicBezTo>
                    <a:pt x="85972" y="257976"/>
                    <a:pt x="124159" y="294290"/>
                    <a:pt x="169799" y="318721"/>
                  </a:cubicBezTo>
                  <a:cubicBezTo>
                    <a:pt x="56966" y="336881"/>
                    <a:pt x="32362" y="309047"/>
                    <a:pt x="22997" y="279646"/>
                  </a:cubicBezTo>
                  <a:cubicBezTo>
                    <a:pt x="-2509" y="199614"/>
                    <a:pt x="99076" y="92151"/>
                    <a:pt x="270033" y="18318"/>
                  </a:cubicBezTo>
                  <a:cubicBezTo>
                    <a:pt x="274888" y="16292"/>
                    <a:pt x="277181" y="10715"/>
                    <a:pt x="275156" y="5860"/>
                  </a:cubicBezTo>
                  <a:cubicBezTo>
                    <a:pt x="273130" y="1006"/>
                    <a:pt x="267553" y="-1289"/>
                    <a:pt x="262698" y="737"/>
                  </a:cubicBezTo>
                  <a:cubicBezTo>
                    <a:pt x="262624" y="767"/>
                    <a:pt x="262552" y="799"/>
                    <a:pt x="262480" y="831"/>
                  </a:cubicBezTo>
                  <a:cubicBezTo>
                    <a:pt x="79341" y="79923"/>
                    <a:pt x="-24197" y="194298"/>
                    <a:pt x="4843" y="285433"/>
                  </a:cubicBezTo>
                  <a:cubicBezTo>
                    <a:pt x="17372" y="324737"/>
                    <a:pt x="49733" y="343485"/>
                    <a:pt x="107617" y="343485"/>
                  </a:cubicBezTo>
                  <a:cubicBezTo>
                    <a:pt x="126991" y="343283"/>
                    <a:pt x="146325" y="341670"/>
                    <a:pt x="165465" y="338661"/>
                  </a:cubicBezTo>
                  <a:cubicBezTo>
                    <a:pt x="174440" y="337588"/>
                    <a:pt x="182958" y="334104"/>
                    <a:pt x="190114" y="328581"/>
                  </a:cubicBezTo>
                  <a:cubicBezTo>
                    <a:pt x="222256" y="342648"/>
                    <a:pt x="256725" y="350642"/>
                    <a:pt x="291778" y="352155"/>
                  </a:cubicBezTo>
                  <a:cubicBezTo>
                    <a:pt x="300122" y="353344"/>
                    <a:pt x="308594" y="353344"/>
                    <a:pt x="316939" y="352155"/>
                  </a:cubicBezTo>
                  <a:cubicBezTo>
                    <a:pt x="419270" y="347658"/>
                    <a:pt x="511367" y="288733"/>
                    <a:pt x="558334" y="197705"/>
                  </a:cubicBezTo>
                  <a:lnTo>
                    <a:pt x="527759" y="211927"/>
                  </a:lnTo>
                  <a:cubicBezTo>
                    <a:pt x="492904" y="265501"/>
                    <a:pt x="440027" y="304831"/>
                    <a:pt x="378691" y="322804"/>
                  </a:cubicBezTo>
                  <a:close/>
                  <a:moveTo>
                    <a:pt x="79653" y="209818"/>
                  </a:moveTo>
                  <a:lnTo>
                    <a:pt x="162469" y="209818"/>
                  </a:lnTo>
                  <a:cubicBezTo>
                    <a:pt x="178096" y="258344"/>
                    <a:pt x="201579" y="297590"/>
                    <a:pt x="230120" y="322644"/>
                  </a:cubicBezTo>
                  <a:cubicBezTo>
                    <a:pt x="230296" y="322798"/>
                    <a:pt x="230252" y="322868"/>
                    <a:pt x="230025" y="322802"/>
                  </a:cubicBezTo>
                  <a:cubicBezTo>
                    <a:pt x="167878" y="304624"/>
                    <a:pt x="114425" y="264538"/>
                    <a:pt x="79568" y="209969"/>
                  </a:cubicBezTo>
                  <a:cubicBezTo>
                    <a:pt x="79518" y="209886"/>
                    <a:pt x="79555" y="209818"/>
                    <a:pt x="79653" y="209818"/>
                  </a:cubicBezTo>
                  <a:close/>
                  <a:moveTo>
                    <a:pt x="294834" y="209818"/>
                  </a:moveTo>
                  <a:lnTo>
                    <a:pt x="294834" y="333363"/>
                  </a:lnTo>
                  <a:cubicBezTo>
                    <a:pt x="246716" y="327789"/>
                    <a:pt x="205730" y="280316"/>
                    <a:pt x="182083" y="209818"/>
                  </a:cubicBezTo>
                  <a:close/>
                  <a:moveTo>
                    <a:pt x="426635" y="209818"/>
                  </a:moveTo>
                  <a:cubicBezTo>
                    <a:pt x="402990" y="280315"/>
                    <a:pt x="362002" y="327788"/>
                    <a:pt x="313884" y="333363"/>
                  </a:cubicBezTo>
                  <a:lnTo>
                    <a:pt x="313884" y="20981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B2C4712-3BD4-E94D-6F37-A4791E74A191}"/>
                </a:ext>
              </a:extLst>
            </p:cNvPr>
            <p:cNvSpPr/>
            <p:nvPr/>
          </p:nvSpPr>
          <p:spPr>
            <a:xfrm>
              <a:off x="2835144" y="3650076"/>
              <a:ext cx="557351" cy="475539"/>
            </a:xfrm>
            <a:custGeom>
              <a:avLst/>
              <a:gdLst>
                <a:gd name="connsiteX0" fmla="*/ 555775 w 557351"/>
                <a:gd name="connsiteY0" fmla="*/ 92874 h 475539"/>
                <a:gd name="connsiteX1" fmla="*/ 519078 w 557351"/>
                <a:gd name="connsiteY1" fmla="*/ 77008 h 475539"/>
                <a:gd name="connsiteX2" fmla="*/ 479760 w 557351"/>
                <a:gd name="connsiteY2" fmla="*/ 84846 h 475539"/>
                <a:gd name="connsiteX3" fmla="*/ 365314 w 557351"/>
                <a:gd name="connsiteY3" fmla="*/ 132959 h 475539"/>
                <a:gd name="connsiteX4" fmla="*/ 149502 w 557351"/>
                <a:gd name="connsiteY4" fmla="*/ 0 h 475539"/>
                <a:gd name="connsiteX5" fmla="*/ 88006 w 557351"/>
                <a:gd name="connsiteY5" fmla="*/ 26136 h 475539"/>
                <a:gd name="connsiteX6" fmla="*/ 262822 w 557351"/>
                <a:gd name="connsiteY6" fmla="*/ 176518 h 475539"/>
                <a:gd name="connsiteX7" fmla="*/ 115290 w 557351"/>
                <a:gd name="connsiteY7" fmla="*/ 237554 h 475539"/>
                <a:gd name="connsiteX8" fmla="*/ 32439 w 557351"/>
                <a:gd name="connsiteY8" fmla="*/ 197868 h 475539"/>
                <a:gd name="connsiteX9" fmla="*/ 0 w 557351"/>
                <a:gd name="connsiteY9" fmla="*/ 212817 h 475539"/>
                <a:gd name="connsiteX10" fmla="*/ 78920 w 557351"/>
                <a:gd name="connsiteY10" fmla="*/ 294513 h 475539"/>
                <a:gd name="connsiteX11" fmla="*/ 83754 w 557351"/>
                <a:gd name="connsiteY11" fmla="*/ 411122 h 475539"/>
                <a:gd name="connsiteX12" fmla="*/ 116194 w 557351"/>
                <a:gd name="connsiteY12" fmla="*/ 396174 h 475539"/>
                <a:gd name="connsiteX13" fmla="*/ 144329 w 557351"/>
                <a:gd name="connsiteY13" fmla="*/ 305889 h 475539"/>
                <a:gd name="connsiteX14" fmla="*/ 291862 w 557351"/>
                <a:gd name="connsiteY14" fmla="*/ 244851 h 475539"/>
                <a:gd name="connsiteX15" fmla="*/ 275860 w 557351"/>
                <a:gd name="connsiteY15" fmla="*/ 475539 h 475539"/>
                <a:gd name="connsiteX16" fmla="*/ 337356 w 557351"/>
                <a:gd name="connsiteY16" fmla="*/ 449404 h 475539"/>
                <a:gd name="connsiteX17" fmla="*/ 394356 w 557351"/>
                <a:gd name="connsiteY17" fmla="*/ 201292 h 475539"/>
                <a:gd name="connsiteX18" fmla="*/ 508797 w 557351"/>
                <a:gd name="connsiteY18" fmla="*/ 153174 h 475539"/>
                <a:gd name="connsiteX19" fmla="*/ 555775 w 557351"/>
                <a:gd name="connsiteY19" fmla="*/ 92874 h 475539"/>
                <a:gd name="connsiteX20" fmla="*/ 531078 w 557351"/>
                <a:gd name="connsiteY20" fmla="*/ 114073 h 475539"/>
                <a:gd name="connsiteX21" fmla="*/ 501416 w 557351"/>
                <a:gd name="connsiteY21" fmla="*/ 135613 h 475539"/>
                <a:gd name="connsiteX22" fmla="*/ 386972 w 557351"/>
                <a:gd name="connsiteY22" fmla="*/ 183726 h 475539"/>
                <a:gd name="connsiteX23" fmla="*/ 377974 w 557351"/>
                <a:gd name="connsiteY23" fmla="*/ 187508 h 475539"/>
                <a:gd name="connsiteX24" fmla="*/ 375783 w 557351"/>
                <a:gd name="connsiteY24" fmla="*/ 197021 h 475539"/>
                <a:gd name="connsiteX25" fmla="*/ 320964 w 557351"/>
                <a:gd name="connsiteY25" fmla="*/ 435667 h 475539"/>
                <a:gd name="connsiteX26" fmla="*/ 297014 w 557351"/>
                <a:gd name="connsiteY26" fmla="*/ 445845 h 475539"/>
                <a:gd name="connsiteX27" fmla="*/ 310867 w 557351"/>
                <a:gd name="connsiteY27" fmla="*/ 246165 h 475539"/>
                <a:gd name="connsiteX28" fmla="*/ 312995 w 557351"/>
                <a:gd name="connsiteY28" fmla="*/ 215488 h 475539"/>
                <a:gd name="connsiteX29" fmla="*/ 284578 w 557351"/>
                <a:gd name="connsiteY29" fmla="*/ 227244 h 475539"/>
                <a:gd name="connsiteX30" fmla="*/ 137045 w 557351"/>
                <a:gd name="connsiteY30" fmla="*/ 288281 h 475539"/>
                <a:gd name="connsiteX31" fmla="*/ 128796 w 557351"/>
                <a:gd name="connsiteY31" fmla="*/ 291694 h 475539"/>
                <a:gd name="connsiteX32" fmla="*/ 126141 w 557351"/>
                <a:gd name="connsiteY32" fmla="*/ 300217 h 475539"/>
                <a:gd name="connsiteX33" fmla="*/ 101661 w 557351"/>
                <a:gd name="connsiteY33" fmla="*/ 378764 h 475539"/>
                <a:gd name="connsiteX34" fmla="*/ 101471 w 557351"/>
                <a:gd name="connsiteY34" fmla="*/ 378740 h 475539"/>
                <a:gd name="connsiteX35" fmla="*/ 97947 w 557351"/>
                <a:gd name="connsiteY35" fmla="*/ 293720 h 475539"/>
                <a:gd name="connsiteX36" fmla="*/ 97646 w 557351"/>
                <a:gd name="connsiteY36" fmla="*/ 286481 h 475539"/>
                <a:gd name="connsiteX37" fmla="*/ 92621 w 557351"/>
                <a:gd name="connsiteY37" fmla="*/ 281273 h 475539"/>
                <a:gd name="connsiteX38" fmla="*/ 32833 w 557351"/>
                <a:gd name="connsiteY38" fmla="*/ 219386 h 475539"/>
                <a:gd name="connsiteX39" fmla="*/ 32943 w 557351"/>
                <a:gd name="connsiteY39" fmla="*/ 219233 h 475539"/>
                <a:gd name="connsiteX40" fmla="*/ 107059 w 557351"/>
                <a:gd name="connsiteY40" fmla="*/ 254737 h 475539"/>
                <a:gd name="connsiteX41" fmla="*/ 114722 w 557351"/>
                <a:gd name="connsiteY41" fmla="*/ 258407 h 475539"/>
                <a:gd name="connsiteX42" fmla="*/ 122572 w 557351"/>
                <a:gd name="connsiteY42" fmla="*/ 255159 h 475539"/>
                <a:gd name="connsiteX43" fmla="*/ 270105 w 557351"/>
                <a:gd name="connsiteY43" fmla="*/ 194120 h 475539"/>
                <a:gd name="connsiteX44" fmla="*/ 298729 w 557351"/>
                <a:gd name="connsiteY44" fmla="*/ 182278 h 475539"/>
                <a:gd name="connsiteX45" fmla="*/ 275244 w 557351"/>
                <a:gd name="connsiteY45" fmla="*/ 162076 h 475539"/>
                <a:gd name="connsiteX46" fmla="*/ 123663 w 557351"/>
                <a:gd name="connsiteY46" fmla="*/ 31679 h 475539"/>
                <a:gd name="connsiteX47" fmla="*/ 147891 w 557351"/>
                <a:gd name="connsiteY47" fmla="*/ 21383 h 475539"/>
                <a:gd name="connsiteX48" fmla="*/ 355323 w 557351"/>
                <a:gd name="connsiteY48" fmla="*/ 149178 h 475539"/>
                <a:gd name="connsiteX49" fmla="*/ 363665 w 557351"/>
                <a:gd name="connsiteY49" fmla="*/ 154321 h 475539"/>
                <a:gd name="connsiteX50" fmla="*/ 372698 w 557351"/>
                <a:gd name="connsiteY50" fmla="*/ 150524 h 475539"/>
                <a:gd name="connsiteX51" fmla="*/ 487210 w 557351"/>
                <a:gd name="connsiteY51" fmla="*/ 102382 h 475539"/>
                <a:gd name="connsiteX52" fmla="*/ 519077 w 557351"/>
                <a:gd name="connsiteY52" fmla="*/ 96062 h 475539"/>
                <a:gd name="connsiteX53" fmla="*/ 538243 w 557351"/>
                <a:gd name="connsiteY53" fmla="*/ 100330 h 475539"/>
                <a:gd name="connsiteX54" fmla="*/ 531078 w 557351"/>
                <a:gd name="connsiteY54" fmla="*/ 114073 h 47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57351" h="475539">
                  <a:moveTo>
                    <a:pt x="555775" y="92874"/>
                  </a:moveTo>
                  <a:cubicBezTo>
                    <a:pt x="551043" y="81740"/>
                    <a:pt x="536041" y="77008"/>
                    <a:pt x="519078" y="77008"/>
                  </a:cubicBezTo>
                  <a:cubicBezTo>
                    <a:pt x="505589" y="77060"/>
                    <a:pt x="492238" y="79721"/>
                    <a:pt x="479760" y="84846"/>
                  </a:cubicBezTo>
                  <a:lnTo>
                    <a:pt x="365314" y="132959"/>
                  </a:lnTo>
                  <a:lnTo>
                    <a:pt x="149502" y="0"/>
                  </a:lnTo>
                  <a:lnTo>
                    <a:pt x="88006" y="26136"/>
                  </a:lnTo>
                  <a:lnTo>
                    <a:pt x="262822" y="176518"/>
                  </a:lnTo>
                  <a:lnTo>
                    <a:pt x="115290" y="237554"/>
                  </a:lnTo>
                  <a:lnTo>
                    <a:pt x="32439" y="197868"/>
                  </a:lnTo>
                  <a:lnTo>
                    <a:pt x="0" y="212817"/>
                  </a:lnTo>
                  <a:lnTo>
                    <a:pt x="78920" y="294513"/>
                  </a:lnTo>
                  <a:lnTo>
                    <a:pt x="83754" y="411122"/>
                  </a:lnTo>
                  <a:lnTo>
                    <a:pt x="116194" y="396174"/>
                  </a:lnTo>
                  <a:lnTo>
                    <a:pt x="144329" y="305889"/>
                  </a:lnTo>
                  <a:lnTo>
                    <a:pt x="291862" y="244851"/>
                  </a:lnTo>
                  <a:lnTo>
                    <a:pt x="275860" y="475539"/>
                  </a:lnTo>
                  <a:lnTo>
                    <a:pt x="337356" y="449404"/>
                  </a:lnTo>
                  <a:lnTo>
                    <a:pt x="394356" y="201292"/>
                  </a:lnTo>
                  <a:lnTo>
                    <a:pt x="508797" y="153174"/>
                  </a:lnTo>
                  <a:cubicBezTo>
                    <a:pt x="535447" y="141848"/>
                    <a:pt x="564488" y="113372"/>
                    <a:pt x="555775" y="92874"/>
                  </a:cubicBezTo>
                  <a:close/>
                  <a:moveTo>
                    <a:pt x="531078" y="114073"/>
                  </a:moveTo>
                  <a:cubicBezTo>
                    <a:pt x="522863" y="123312"/>
                    <a:pt x="512743" y="130660"/>
                    <a:pt x="501416" y="135613"/>
                  </a:cubicBezTo>
                  <a:lnTo>
                    <a:pt x="386972" y="183726"/>
                  </a:lnTo>
                  <a:lnTo>
                    <a:pt x="377974" y="187508"/>
                  </a:lnTo>
                  <a:lnTo>
                    <a:pt x="375783" y="197021"/>
                  </a:lnTo>
                  <a:lnTo>
                    <a:pt x="320964" y="435667"/>
                  </a:lnTo>
                  <a:lnTo>
                    <a:pt x="297014" y="445845"/>
                  </a:lnTo>
                  <a:lnTo>
                    <a:pt x="310867" y="246165"/>
                  </a:lnTo>
                  <a:lnTo>
                    <a:pt x="312995" y="215488"/>
                  </a:lnTo>
                  <a:lnTo>
                    <a:pt x="284578" y="227244"/>
                  </a:lnTo>
                  <a:lnTo>
                    <a:pt x="137045" y="288281"/>
                  </a:lnTo>
                  <a:lnTo>
                    <a:pt x="128796" y="291694"/>
                  </a:lnTo>
                  <a:lnTo>
                    <a:pt x="126141" y="300217"/>
                  </a:lnTo>
                  <a:lnTo>
                    <a:pt x="101661" y="378764"/>
                  </a:lnTo>
                  <a:cubicBezTo>
                    <a:pt x="101566" y="379049"/>
                    <a:pt x="101487" y="379041"/>
                    <a:pt x="101471" y="378740"/>
                  </a:cubicBezTo>
                  <a:lnTo>
                    <a:pt x="97947" y="293720"/>
                  </a:lnTo>
                  <a:lnTo>
                    <a:pt x="97646" y="286481"/>
                  </a:lnTo>
                  <a:lnTo>
                    <a:pt x="92621" y="281273"/>
                  </a:lnTo>
                  <a:lnTo>
                    <a:pt x="32833" y="219386"/>
                  </a:lnTo>
                  <a:cubicBezTo>
                    <a:pt x="32631" y="219176"/>
                    <a:pt x="32680" y="219107"/>
                    <a:pt x="32943" y="219233"/>
                  </a:cubicBezTo>
                  <a:lnTo>
                    <a:pt x="107059" y="254737"/>
                  </a:lnTo>
                  <a:lnTo>
                    <a:pt x="114722" y="258407"/>
                  </a:lnTo>
                  <a:lnTo>
                    <a:pt x="122572" y="255159"/>
                  </a:lnTo>
                  <a:lnTo>
                    <a:pt x="270105" y="194120"/>
                  </a:lnTo>
                  <a:lnTo>
                    <a:pt x="298729" y="182278"/>
                  </a:lnTo>
                  <a:lnTo>
                    <a:pt x="275244" y="162076"/>
                  </a:lnTo>
                  <a:lnTo>
                    <a:pt x="123663" y="31679"/>
                  </a:lnTo>
                  <a:lnTo>
                    <a:pt x="147891" y="21383"/>
                  </a:lnTo>
                  <a:lnTo>
                    <a:pt x="355323" y="149178"/>
                  </a:lnTo>
                  <a:lnTo>
                    <a:pt x="363665" y="154321"/>
                  </a:lnTo>
                  <a:lnTo>
                    <a:pt x="372698" y="150524"/>
                  </a:lnTo>
                  <a:lnTo>
                    <a:pt x="487210" y="102382"/>
                  </a:lnTo>
                  <a:cubicBezTo>
                    <a:pt x="497333" y="98264"/>
                    <a:pt x="508149" y="96118"/>
                    <a:pt x="519077" y="96062"/>
                  </a:cubicBezTo>
                  <a:cubicBezTo>
                    <a:pt x="525765" y="95270"/>
                    <a:pt x="532523" y="96775"/>
                    <a:pt x="538243" y="100330"/>
                  </a:cubicBezTo>
                  <a:cubicBezTo>
                    <a:pt x="538634" y="101251"/>
                    <a:pt x="537631" y="106420"/>
                    <a:pt x="531078" y="1140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5" name="Graphic 12" descr="Snow outline">
            <a:extLst>
              <a:ext uri="{FF2B5EF4-FFF2-40B4-BE49-F238E27FC236}">
                <a16:creationId xmlns:a16="http://schemas.microsoft.com/office/drawing/2014/main" id="{2000C2E9-D31E-1989-3EBB-B9655908E77E}"/>
              </a:ext>
            </a:extLst>
          </p:cNvPr>
          <p:cNvGrpSpPr/>
          <p:nvPr/>
        </p:nvGrpSpPr>
        <p:grpSpPr>
          <a:xfrm>
            <a:off x="5370322" y="4454575"/>
            <a:ext cx="647142" cy="599990"/>
            <a:chOff x="4449931" y="3705311"/>
            <a:chExt cx="647142" cy="599990"/>
          </a:xfrm>
          <a:solidFill>
            <a:srgbClr val="000000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AEF7F90-F077-46DA-BBD8-75ACF37C13BA}"/>
                </a:ext>
              </a:extLst>
            </p:cNvPr>
            <p:cNvSpPr/>
            <p:nvPr/>
          </p:nvSpPr>
          <p:spPr>
            <a:xfrm>
              <a:off x="4449931" y="3705311"/>
              <a:ext cx="647142" cy="361865"/>
            </a:xfrm>
            <a:custGeom>
              <a:avLst/>
              <a:gdLst>
                <a:gd name="connsiteX0" fmla="*/ 615511 w 647142"/>
                <a:gd name="connsiteY0" fmla="*/ 202798 h 361865"/>
                <a:gd name="connsiteX1" fmla="*/ 557856 w 647142"/>
                <a:gd name="connsiteY1" fmla="*/ 181396 h 361865"/>
                <a:gd name="connsiteX2" fmla="*/ 542169 w 647142"/>
                <a:gd name="connsiteY2" fmla="*/ 182796 h 361865"/>
                <a:gd name="connsiteX3" fmla="*/ 542169 w 647142"/>
                <a:gd name="connsiteY3" fmla="*/ 180891 h 361865"/>
                <a:gd name="connsiteX4" fmla="*/ 495496 w 647142"/>
                <a:gd name="connsiteY4" fmla="*/ 88498 h 361865"/>
                <a:gd name="connsiteX5" fmla="*/ 428773 w 647142"/>
                <a:gd name="connsiteY5" fmla="*/ 66591 h 361865"/>
                <a:gd name="connsiteX6" fmla="*/ 392664 w 647142"/>
                <a:gd name="connsiteY6" fmla="*/ 72306 h 361865"/>
                <a:gd name="connsiteX7" fmla="*/ 270554 w 647142"/>
                <a:gd name="connsiteY7" fmla="*/ 2 h 361865"/>
                <a:gd name="connsiteX8" fmla="*/ 238359 w 647142"/>
                <a:gd name="connsiteY8" fmla="*/ 3726 h 361865"/>
                <a:gd name="connsiteX9" fmla="*/ 132632 w 647142"/>
                <a:gd name="connsiteY9" fmla="*/ 135171 h 361865"/>
                <a:gd name="connsiteX10" fmla="*/ 24047 w 647142"/>
                <a:gd name="connsiteY10" fmla="*/ 178033 h 361865"/>
                <a:gd name="connsiteX11" fmla="*/ 9759 w 647142"/>
                <a:gd name="connsiteY11" fmla="*/ 293286 h 361865"/>
                <a:gd name="connsiteX12" fmla="*/ 104057 w 647142"/>
                <a:gd name="connsiteY12" fmla="*/ 361866 h 361865"/>
                <a:gd name="connsiteX13" fmla="*/ 561257 w 647142"/>
                <a:gd name="connsiteY13" fmla="*/ 361866 h 361865"/>
                <a:gd name="connsiteX14" fmla="*/ 647024 w 647142"/>
                <a:gd name="connsiteY14" fmla="*/ 266892 h 361865"/>
                <a:gd name="connsiteX15" fmla="*/ 615549 w 647142"/>
                <a:gd name="connsiteY15" fmla="*/ 202798 h 361865"/>
                <a:gd name="connsiteX16" fmla="*/ 624150 w 647142"/>
                <a:gd name="connsiteY16" fmla="*/ 294734 h 361865"/>
                <a:gd name="connsiteX17" fmla="*/ 560695 w 647142"/>
                <a:gd name="connsiteY17" fmla="*/ 342816 h 361865"/>
                <a:gd name="connsiteX18" fmla="*/ 104923 w 647142"/>
                <a:gd name="connsiteY18" fmla="*/ 342816 h 361865"/>
                <a:gd name="connsiteX19" fmla="*/ 19879 w 647142"/>
                <a:gd name="connsiteY19" fmla="*/ 237850 h 361865"/>
                <a:gd name="connsiteX20" fmla="*/ 39087 w 647142"/>
                <a:gd name="connsiteY20" fmla="*/ 189673 h 361865"/>
                <a:gd name="connsiteX21" fmla="*/ 114334 w 647142"/>
                <a:gd name="connsiteY21" fmla="*/ 152745 h 361865"/>
                <a:gd name="connsiteX22" fmla="*/ 129574 w 647142"/>
                <a:gd name="connsiteY22" fmla="*/ 153973 h 361865"/>
                <a:gd name="connsiteX23" fmla="*/ 151348 w 647142"/>
                <a:gd name="connsiteY23" fmla="*/ 157517 h 361865"/>
                <a:gd name="connsiteX24" fmla="*/ 151691 w 647142"/>
                <a:gd name="connsiteY24" fmla="*/ 135457 h 361865"/>
                <a:gd name="connsiteX25" fmla="*/ 242712 w 647142"/>
                <a:gd name="connsiteY25" fmla="*/ 22271 h 361865"/>
                <a:gd name="connsiteX26" fmla="*/ 270563 w 647142"/>
                <a:gd name="connsiteY26" fmla="*/ 19052 h 361865"/>
                <a:gd name="connsiteX27" fmla="*/ 375872 w 647142"/>
                <a:gd name="connsiteY27" fmla="*/ 81288 h 361865"/>
                <a:gd name="connsiteX28" fmla="*/ 383387 w 647142"/>
                <a:gd name="connsiteY28" fmla="*/ 95347 h 361865"/>
                <a:gd name="connsiteX29" fmla="*/ 398551 w 647142"/>
                <a:gd name="connsiteY29" fmla="*/ 90423 h 361865"/>
                <a:gd name="connsiteX30" fmla="*/ 428773 w 647142"/>
                <a:gd name="connsiteY30" fmla="*/ 85641 h 361865"/>
                <a:gd name="connsiteX31" fmla="*/ 484180 w 647142"/>
                <a:gd name="connsiteY31" fmla="*/ 103834 h 361865"/>
                <a:gd name="connsiteX32" fmla="*/ 523119 w 647142"/>
                <a:gd name="connsiteY32" fmla="*/ 180891 h 361865"/>
                <a:gd name="connsiteX33" fmla="*/ 523119 w 647142"/>
                <a:gd name="connsiteY33" fmla="*/ 205551 h 361865"/>
                <a:gd name="connsiteX34" fmla="*/ 545512 w 647142"/>
                <a:gd name="connsiteY34" fmla="*/ 201551 h 361865"/>
                <a:gd name="connsiteX35" fmla="*/ 603081 w 647142"/>
                <a:gd name="connsiteY35" fmla="*/ 217229 h 361865"/>
                <a:gd name="connsiteX36" fmla="*/ 624150 w 647142"/>
                <a:gd name="connsiteY36" fmla="*/ 294734 h 361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47142" h="361865">
                  <a:moveTo>
                    <a:pt x="615511" y="202798"/>
                  </a:moveTo>
                  <a:cubicBezTo>
                    <a:pt x="599470" y="189001"/>
                    <a:pt x="579015" y="181407"/>
                    <a:pt x="557856" y="181396"/>
                  </a:cubicBezTo>
                  <a:cubicBezTo>
                    <a:pt x="552596" y="181402"/>
                    <a:pt x="547346" y="181869"/>
                    <a:pt x="542169" y="182796"/>
                  </a:cubicBezTo>
                  <a:lnTo>
                    <a:pt x="542169" y="180891"/>
                  </a:lnTo>
                  <a:cubicBezTo>
                    <a:pt x="542128" y="144439"/>
                    <a:pt x="524813" y="110162"/>
                    <a:pt x="495496" y="88498"/>
                  </a:cubicBezTo>
                  <a:cubicBezTo>
                    <a:pt x="476189" y="74212"/>
                    <a:pt x="452792" y="66529"/>
                    <a:pt x="428773" y="66591"/>
                  </a:cubicBezTo>
                  <a:cubicBezTo>
                    <a:pt x="416512" y="66592"/>
                    <a:pt x="404327" y="68520"/>
                    <a:pt x="392664" y="72306"/>
                  </a:cubicBezTo>
                  <a:cubicBezTo>
                    <a:pt x="368402" y="27537"/>
                    <a:pt x="321474" y="-250"/>
                    <a:pt x="270554" y="2"/>
                  </a:cubicBezTo>
                  <a:cubicBezTo>
                    <a:pt x="259714" y="0"/>
                    <a:pt x="248912" y="1249"/>
                    <a:pt x="238359" y="3726"/>
                  </a:cubicBezTo>
                  <a:cubicBezTo>
                    <a:pt x="177189" y="18183"/>
                    <a:pt x="133640" y="72323"/>
                    <a:pt x="132632" y="135171"/>
                  </a:cubicBezTo>
                  <a:cubicBezTo>
                    <a:pt x="91314" y="128459"/>
                    <a:pt x="49639" y="144910"/>
                    <a:pt x="24047" y="178033"/>
                  </a:cubicBezTo>
                  <a:cubicBezTo>
                    <a:pt x="-1744" y="210819"/>
                    <a:pt x="-7246" y="255195"/>
                    <a:pt x="9759" y="293286"/>
                  </a:cubicBezTo>
                  <a:cubicBezTo>
                    <a:pt x="26199" y="331738"/>
                    <a:pt x="62410" y="358073"/>
                    <a:pt x="104057" y="361866"/>
                  </a:cubicBezTo>
                  <a:lnTo>
                    <a:pt x="561257" y="361866"/>
                  </a:lnTo>
                  <a:cubicBezTo>
                    <a:pt x="611167" y="359324"/>
                    <a:pt x="649566" y="316803"/>
                    <a:pt x="647024" y="266892"/>
                  </a:cubicBezTo>
                  <a:cubicBezTo>
                    <a:pt x="645762" y="242117"/>
                    <a:pt x="634383" y="218945"/>
                    <a:pt x="615549" y="202798"/>
                  </a:cubicBezTo>
                  <a:close/>
                  <a:moveTo>
                    <a:pt x="624150" y="294734"/>
                  </a:moveTo>
                  <a:cubicBezTo>
                    <a:pt x="614502" y="321998"/>
                    <a:pt x="589553" y="340903"/>
                    <a:pt x="560695" y="342816"/>
                  </a:cubicBezTo>
                  <a:lnTo>
                    <a:pt x="104923" y="342816"/>
                  </a:lnTo>
                  <a:cubicBezTo>
                    <a:pt x="52453" y="337314"/>
                    <a:pt x="14378" y="290320"/>
                    <a:pt x="19879" y="237850"/>
                  </a:cubicBezTo>
                  <a:cubicBezTo>
                    <a:pt x="21716" y="220326"/>
                    <a:pt x="28363" y="203653"/>
                    <a:pt x="39087" y="189673"/>
                  </a:cubicBezTo>
                  <a:cubicBezTo>
                    <a:pt x="57148" y="166438"/>
                    <a:pt x="84905" y="152816"/>
                    <a:pt x="114334" y="152745"/>
                  </a:cubicBezTo>
                  <a:cubicBezTo>
                    <a:pt x="119439" y="152742"/>
                    <a:pt x="124535" y="153152"/>
                    <a:pt x="129574" y="153973"/>
                  </a:cubicBezTo>
                  <a:lnTo>
                    <a:pt x="151348" y="157517"/>
                  </a:lnTo>
                  <a:lnTo>
                    <a:pt x="151691" y="135457"/>
                  </a:lnTo>
                  <a:cubicBezTo>
                    <a:pt x="152422" y="81297"/>
                    <a:pt x="189969" y="34605"/>
                    <a:pt x="242712" y="22271"/>
                  </a:cubicBezTo>
                  <a:cubicBezTo>
                    <a:pt x="251842" y="20137"/>
                    <a:pt x="261187" y="19056"/>
                    <a:pt x="270563" y="19052"/>
                  </a:cubicBezTo>
                  <a:cubicBezTo>
                    <a:pt x="314473" y="18733"/>
                    <a:pt x="354974" y="42669"/>
                    <a:pt x="375872" y="81288"/>
                  </a:cubicBezTo>
                  <a:lnTo>
                    <a:pt x="383387" y="95347"/>
                  </a:lnTo>
                  <a:lnTo>
                    <a:pt x="398551" y="90423"/>
                  </a:lnTo>
                  <a:cubicBezTo>
                    <a:pt x="408312" y="87254"/>
                    <a:pt x="418511" y="85640"/>
                    <a:pt x="428773" y="85641"/>
                  </a:cubicBezTo>
                  <a:cubicBezTo>
                    <a:pt x="448723" y="85560"/>
                    <a:pt x="468162" y="91943"/>
                    <a:pt x="484180" y="103834"/>
                  </a:cubicBezTo>
                  <a:cubicBezTo>
                    <a:pt x="508567" y="121957"/>
                    <a:pt x="522994" y="150507"/>
                    <a:pt x="523119" y="180891"/>
                  </a:cubicBezTo>
                  <a:lnTo>
                    <a:pt x="523119" y="205551"/>
                  </a:lnTo>
                  <a:lnTo>
                    <a:pt x="545512" y="201551"/>
                  </a:lnTo>
                  <a:cubicBezTo>
                    <a:pt x="566084" y="197831"/>
                    <a:pt x="587236" y="203592"/>
                    <a:pt x="603081" y="217229"/>
                  </a:cubicBezTo>
                  <a:cubicBezTo>
                    <a:pt x="624824" y="236617"/>
                    <a:pt x="633085" y="267006"/>
                    <a:pt x="624150" y="29473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2B16C4-378B-5B5A-231B-3E3213A5DC1A}"/>
                </a:ext>
              </a:extLst>
            </p:cNvPr>
            <p:cNvSpPr/>
            <p:nvPr/>
          </p:nvSpPr>
          <p:spPr>
            <a:xfrm>
              <a:off x="4501917" y="4114802"/>
              <a:ext cx="102137" cy="114300"/>
            </a:xfrm>
            <a:custGeom>
              <a:avLst/>
              <a:gdLst>
                <a:gd name="connsiteX0" fmla="*/ 100915 w 102137"/>
                <a:gd name="connsiteY0" fmla="*/ 29185 h 114300"/>
                <a:gd name="connsiteX1" fmla="*/ 87952 w 102137"/>
                <a:gd name="connsiteY1" fmla="*/ 25546 h 114300"/>
                <a:gd name="connsiteX2" fmla="*/ 60606 w 102137"/>
                <a:gd name="connsiteY2" fmla="*/ 40881 h 114300"/>
                <a:gd name="connsiteX3" fmla="*/ 60606 w 102137"/>
                <a:gd name="connsiteY3" fmla="*/ 9525 h 114300"/>
                <a:gd name="connsiteX4" fmla="*/ 51081 w 102137"/>
                <a:gd name="connsiteY4" fmla="*/ 0 h 114300"/>
                <a:gd name="connsiteX5" fmla="*/ 41556 w 102137"/>
                <a:gd name="connsiteY5" fmla="*/ 9525 h 114300"/>
                <a:gd name="connsiteX6" fmla="*/ 41556 w 102137"/>
                <a:gd name="connsiteY6" fmla="*/ 40881 h 114300"/>
                <a:gd name="connsiteX7" fmla="*/ 14209 w 102137"/>
                <a:gd name="connsiteY7" fmla="*/ 25546 h 114300"/>
                <a:gd name="connsiteX8" fmla="*/ 1232 w 102137"/>
                <a:gd name="connsiteY8" fmla="*/ 29158 h 114300"/>
                <a:gd name="connsiteX9" fmla="*/ 4844 w 102137"/>
                <a:gd name="connsiteY9" fmla="*/ 42135 h 114300"/>
                <a:gd name="connsiteX10" fmla="*/ 4884 w 102137"/>
                <a:gd name="connsiteY10" fmla="*/ 42158 h 114300"/>
                <a:gd name="connsiteX11" fmla="*/ 31612 w 102137"/>
                <a:gd name="connsiteY11" fmla="*/ 57150 h 114300"/>
                <a:gd name="connsiteX12" fmla="*/ 4884 w 102137"/>
                <a:gd name="connsiteY12" fmla="*/ 72142 h 114300"/>
                <a:gd name="connsiteX13" fmla="*/ 1210 w 102137"/>
                <a:gd name="connsiteY13" fmla="*/ 85102 h 114300"/>
                <a:gd name="connsiteX14" fmla="*/ 14169 w 102137"/>
                <a:gd name="connsiteY14" fmla="*/ 88776 h 114300"/>
                <a:gd name="connsiteX15" fmla="*/ 14209 w 102137"/>
                <a:gd name="connsiteY15" fmla="*/ 88754 h 114300"/>
                <a:gd name="connsiteX16" fmla="*/ 41556 w 102137"/>
                <a:gd name="connsiteY16" fmla="*/ 73419 h 114300"/>
                <a:gd name="connsiteX17" fmla="*/ 41556 w 102137"/>
                <a:gd name="connsiteY17" fmla="*/ 104775 h 114300"/>
                <a:gd name="connsiteX18" fmla="*/ 51081 w 102137"/>
                <a:gd name="connsiteY18" fmla="*/ 114300 h 114300"/>
                <a:gd name="connsiteX19" fmla="*/ 60606 w 102137"/>
                <a:gd name="connsiteY19" fmla="*/ 104775 h 114300"/>
                <a:gd name="connsiteX20" fmla="*/ 60606 w 102137"/>
                <a:gd name="connsiteY20" fmla="*/ 73419 h 114300"/>
                <a:gd name="connsiteX21" fmla="*/ 87952 w 102137"/>
                <a:gd name="connsiteY21" fmla="*/ 88754 h 114300"/>
                <a:gd name="connsiteX22" fmla="*/ 100915 w 102137"/>
                <a:gd name="connsiteY22" fmla="*/ 85115 h 114300"/>
                <a:gd name="connsiteX23" fmla="*/ 97275 w 102137"/>
                <a:gd name="connsiteY23" fmla="*/ 72146 h 114300"/>
                <a:gd name="connsiteX24" fmla="*/ 97267 w 102137"/>
                <a:gd name="connsiteY24" fmla="*/ 72142 h 114300"/>
                <a:gd name="connsiteX25" fmla="*/ 70550 w 102137"/>
                <a:gd name="connsiteY25" fmla="*/ 57150 h 114300"/>
                <a:gd name="connsiteX26" fmla="*/ 97267 w 102137"/>
                <a:gd name="connsiteY26" fmla="*/ 42158 h 114300"/>
                <a:gd name="connsiteX27" fmla="*/ 100919 w 102137"/>
                <a:gd name="connsiteY27" fmla="*/ 29192 h 114300"/>
                <a:gd name="connsiteX28" fmla="*/ 100915 w 102137"/>
                <a:gd name="connsiteY28" fmla="*/ 2918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137" h="114300">
                  <a:moveTo>
                    <a:pt x="100915" y="29185"/>
                  </a:moveTo>
                  <a:cubicBezTo>
                    <a:pt x="98339" y="24602"/>
                    <a:pt x="92536" y="22973"/>
                    <a:pt x="87952" y="25546"/>
                  </a:cubicBezTo>
                  <a:lnTo>
                    <a:pt x="60606" y="40881"/>
                  </a:lnTo>
                  <a:lnTo>
                    <a:pt x="60606" y="9525"/>
                  </a:lnTo>
                  <a:cubicBezTo>
                    <a:pt x="60606" y="4264"/>
                    <a:pt x="56341" y="0"/>
                    <a:pt x="51081" y="0"/>
                  </a:cubicBezTo>
                  <a:cubicBezTo>
                    <a:pt x="45820" y="0"/>
                    <a:pt x="41556" y="4264"/>
                    <a:pt x="41556" y="9525"/>
                  </a:cubicBezTo>
                  <a:lnTo>
                    <a:pt x="41556" y="40881"/>
                  </a:lnTo>
                  <a:lnTo>
                    <a:pt x="14209" y="25546"/>
                  </a:lnTo>
                  <a:cubicBezTo>
                    <a:pt x="9629" y="22960"/>
                    <a:pt x="3819" y="24577"/>
                    <a:pt x="1232" y="29158"/>
                  </a:cubicBezTo>
                  <a:cubicBezTo>
                    <a:pt x="-1354" y="33739"/>
                    <a:pt x="264" y="39550"/>
                    <a:pt x="4844" y="42135"/>
                  </a:cubicBezTo>
                  <a:cubicBezTo>
                    <a:pt x="4858" y="42142"/>
                    <a:pt x="4871" y="42150"/>
                    <a:pt x="4884" y="42158"/>
                  </a:cubicBezTo>
                  <a:lnTo>
                    <a:pt x="31612" y="57150"/>
                  </a:lnTo>
                  <a:lnTo>
                    <a:pt x="4884" y="72142"/>
                  </a:lnTo>
                  <a:cubicBezTo>
                    <a:pt x="291" y="74706"/>
                    <a:pt x="-1355" y="80508"/>
                    <a:pt x="1210" y="85102"/>
                  </a:cubicBezTo>
                  <a:cubicBezTo>
                    <a:pt x="3774" y="89695"/>
                    <a:pt x="9576" y="91340"/>
                    <a:pt x="14169" y="88776"/>
                  </a:cubicBezTo>
                  <a:cubicBezTo>
                    <a:pt x="14183" y="88769"/>
                    <a:pt x="14196" y="88762"/>
                    <a:pt x="14209" y="88754"/>
                  </a:cubicBezTo>
                  <a:lnTo>
                    <a:pt x="41556" y="73419"/>
                  </a:lnTo>
                  <a:lnTo>
                    <a:pt x="41556" y="104775"/>
                  </a:lnTo>
                  <a:cubicBezTo>
                    <a:pt x="41556" y="110036"/>
                    <a:pt x="45820" y="114300"/>
                    <a:pt x="51081" y="114300"/>
                  </a:cubicBezTo>
                  <a:cubicBezTo>
                    <a:pt x="56341" y="114300"/>
                    <a:pt x="60606" y="110036"/>
                    <a:pt x="60606" y="104775"/>
                  </a:cubicBezTo>
                  <a:lnTo>
                    <a:pt x="60606" y="73419"/>
                  </a:lnTo>
                  <a:lnTo>
                    <a:pt x="87952" y="88754"/>
                  </a:lnTo>
                  <a:cubicBezTo>
                    <a:pt x="92536" y="91327"/>
                    <a:pt x="98339" y="89698"/>
                    <a:pt x="100915" y="85115"/>
                  </a:cubicBezTo>
                  <a:cubicBezTo>
                    <a:pt x="103491" y="80529"/>
                    <a:pt x="101861" y="74723"/>
                    <a:pt x="97275" y="72146"/>
                  </a:cubicBezTo>
                  <a:cubicBezTo>
                    <a:pt x="97272" y="72145"/>
                    <a:pt x="97270" y="72143"/>
                    <a:pt x="97267" y="72142"/>
                  </a:cubicBezTo>
                  <a:lnTo>
                    <a:pt x="70550" y="57150"/>
                  </a:lnTo>
                  <a:lnTo>
                    <a:pt x="97267" y="42158"/>
                  </a:lnTo>
                  <a:cubicBezTo>
                    <a:pt x="101856" y="39586"/>
                    <a:pt x="103491" y="33780"/>
                    <a:pt x="100919" y="29192"/>
                  </a:cubicBezTo>
                  <a:cubicBezTo>
                    <a:pt x="100918" y="29189"/>
                    <a:pt x="100916" y="29187"/>
                    <a:pt x="100915" y="2918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BE85A5F-3E5B-FF43-44B2-2C82F9887EA7}"/>
                </a:ext>
              </a:extLst>
            </p:cNvPr>
            <p:cNvSpPr/>
            <p:nvPr/>
          </p:nvSpPr>
          <p:spPr>
            <a:xfrm>
              <a:off x="4943345" y="4114802"/>
              <a:ext cx="102320" cy="114300"/>
            </a:xfrm>
            <a:custGeom>
              <a:avLst/>
              <a:gdLst>
                <a:gd name="connsiteX0" fmla="*/ 101094 w 102320"/>
                <a:gd name="connsiteY0" fmla="*/ 29185 h 114300"/>
                <a:gd name="connsiteX1" fmla="*/ 88125 w 102320"/>
                <a:gd name="connsiteY1" fmla="*/ 25544 h 114300"/>
                <a:gd name="connsiteX2" fmla="*/ 88121 w 102320"/>
                <a:gd name="connsiteY2" fmla="*/ 25546 h 114300"/>
                <a:gd name="connsiteX3" fmla="*/ 60765 w 102320"/>
                <a:gd name="connsiteY3" fmla="*/ 40891 h 114300"/>
                <a:gd name="connsiteX4" fmla="*/ 60765 w 102320"/>
                <a:gd name="connsiteY4" fmla="*/ 9525 h 114300"/>
                <a:gd name="connsiteX5" fmla="*/ 51240 w 102320"/>
                <a:gd name="connsiteY5" fmla="*/ 0 h 114300"/>
                <a:gd name="connsiteX6" fmla="*/ 41715 w 102320"/>
                <a:gd name="connsiteY6" fmla="*/ 9525 h 114300"/>
                <a:gd name="connsiteX7" fmla="*/ 41715 w 102320"/>
                <a:gd name="connsiteY7" fmla="*/ 40881 h 114300"/>
                <a:gd name="connsiteX8" fmla="*/ 14369 w 102320"/>
                <a:gd name="connsiteY8" fmla="*/ 25546 h 114300"/>
                <a:gd name="connsiteX9" fmla="*/ 1324 w 102320"/>
                <a:gd name="connsiteY9" fmla="*/ 28906 h 114300"/>
                <a:gd name="connsiteX10" fmla="*/ 4684 w 102320"/>
                <a:gd name="connsiteY10" fmla="*/ 41950 h 114300"/>
                <a:gd name="connsiteX11" fmla="*/ 5053 w 102320"/>
                <a:gd name="connsiteY11" fmla="*/ 42158 h 114300"/>
                <a:gd name="connsiteX12" fmla="*/ 31771 w 102320"/>
                <a:gd name="connsiteY12" fmla="*/ 57150 h 114300"/>
                <a:gd name="connsiteX13" fmla="*/ 5044 w 102320"/>
                <a:gd name="connsiteY13" fmla="*/ 72142 h 114300"/>
                <a:gd name="connsiteX14" fmla="*/ 1401 w 102320"/>
                <a:gd name="connsiteY14" fmla="*/ 85111 h 114300"/>
                <a:gd name="connsiteX15" fmla="*/ 9711 w 102320"/>
                <a:gd name="connsiteY15" fmla="*/ 89973 h 114300"/>
                <a:gd name="connsiteX16" fmla="*/ 14359 w 102320"/>
                <a:gd name="connsiteY16" fmla="*/ 88754 h 114300"/>
                <a:gd name="connsiteX17" fmla="*/ 41706 w 102320"/>
                <a:gd name="connsiteY17" fmla="*/ 73419 h 114300"/>
                <a:gd name="connsiteX18" fmla="*/ 41706 w 102320"/>
                <a:gd name="connsiteY18" fmla="*/ 104775 h 114300"/>
                <a:gd name="connsiteX19" fmla="*/ 51231 w 102320"/>
                <a:gd name="connsiteY19" fmla="*/ 114300 h 114300"/>
                <a:gd name="connsiteX20" fmla="*/ 60756 w 102320"/>
                <a:gd name="connsiteY20" fmla="*/ 104775 h 114300"/>
                <a:gd name="connsiteX21" fmla="*/ 60756 w 102320"/>
                <a:gd name="connsiteY21" fmla="*/ 73409 h 114300"/>
                <a:gd name="connsiteX22" fmla="*/ 88111 w 102320"/>
                <a:gd name="connsiteY22" fmla="*/ 88754 h 114300"/>
                <a:gd name="connsiteX23" fmla="*/ 101088 w 102320"/>
                <a:gd name="connsiteY23" fmla="*/ 85142 h 114300"/>
                <a:gd name="connsiteX24" fmla="*/ 97476 w 102320"/>
                <a:gd name="connsiteY24" fmla="*/ 72164 h 114300"/>
                <a:gd name="connsiteX25" fmla="*/ 97437 w 102320"/>
                <a:gd name="connsiteY25" fmla="*/ 72142 h 114300"/>
                <a:gd name="connsiteX26" fmla="*/ 70700 w 102320"/>
                <a:gd name="connsiteY26" fmla="*/ 57150 h 114300"/>
                <a:gd name="connsiteX27" fmla="*/ 97437 w 102320"/>
                <a:gd name="connsiteY27" fmla="*/ 42158 h 114300"/>
                <a:gd name="connsiteX28" fmla="*/ 101100 w 102320"/>
                <a:gd name="connsiteY28" fmla="*/ 29195 h 114300"/>
                <a:gd name="connsiteX29" fmla="*/ 101094 w 102320"/>
                <a:gd name="connsiteY29" fmla="*/ 2918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2320" h="114300">
                  <a:moveTo>
                    <a:pt x="101094" y="29185"/>
                  </a:moveTo>
                  <a:cubicBezTo>
                    <a:pt x="98518" y="24598"/>
                    <a:pt x="92712" y="22968"/>
                    <a:pt x="88125" y="25544"/>
                  </a:cubicBezTo>
                  <a:cubicBezTo>
                    <a:pt x="88124" y="25544"/>
                    <a:pt x="88122" y="25545"/>
                    <a:pt x="88121" y="25546"/>
                  </a:cubicBezTo>
                  <a:lnTo>
                    <a:pt x="60765" y="40891"/>
                  </a:lnTo>
                  <a:lnTo>
                    <a:pt x="60765" y="9525"/>
                  </a:lnTo>
                  <a:cubicBezTo>
                    <a:pt x="60765" y="4264"/>
                    <a:pt x="56501" y="0"/>
                    <a:pt x="51240" y="0"/>
                  </a:cubicBezTo>
                  <a:cubicBezTo>
                    <a:pt x="45980" y="0"/>
                    <a:pt x="41715" y="4264"/>
                    <a:pt x="41715" y="9525"/>
                  </a:cubicBezTo>
                  <a:lnTo>
                    <a:pt x="41715" y="40881"/>
                  </a:lnTo>
                  <a:lnTo>
                    <a:pt x="14369" y="25546"/>
                  </a:lnTo>
                  <a:cubicBezTo>
                    <a:pt x="9839" y="22871"/>
                    <a:pt x="3999" y="24375"/>
                    <a:pt x="1324" y="28906"/>
                  </a:cubicBezTo>
                  <a:cubicBezTo>
                    <a:pt x="-1350" y="33436"/>
                    <a:pt x="154" y="39275"/>
                    <a:pt x="4684" y="41950"/>
                  </a:cubicBezTo>
                  <a:cubicBezTo>
                    <a:pt x="4806" y="42022"/>
                    <a:pt x="4929" y="42091"/>
                    <a:pt x="5053" y="42158"/>
                  </a:cubicBezTo>
                  <a:lnTo>
                    <a:pt x="31771" y="57150"/>
                  </a:lnTo>
                  <a:lnTo>
                    <a:pt x="5044" y="72142"/>
                  </a:lnTo>
                  <a:cubicBezTo>
                    <a:pt x="457" y="74717"/>
                    <a:pt x="-1174" y="80523"/>
                    <a:pt x="1401" y="85111"/>
                  </a:cubicBezTo>
                  <a:cubicBezTo>
                    <a:pt x="3088" y="88116"/>
                    <a:pt x="6265" y="89975"/>
                    <a:pt x="9711" y="89973"/>
                  </a:cubicBezTo>
                  <a:cubicBezTo>
                    <a:pt x="11340" y="89975"/>
                    <a:pt x="12941" y="89555"/>
                    <a:pt x="14359" y="88754"/>
                  </a:cubicBezTo>
                  <a:lnTo>
                    <a:pt x="41706" y="73419"/>
                  </a:lnTo>
                  <a:lnTo>
                    <a:pt x="41706" y="104775"/>
                  </a:lnTo>
                  <a:cubicBezTo>
                    <a:pt x="41706" y="110036"/>
                    <a:pt x="45970" y="114300"/>
                    <a:pt x="51231" y="114300"/>
                  </a:cubicBezTo>
                  <a:cubicBezTo>
                    <a:pt x="56491" y="114300"/>
                    <a:pt x="60756" y="110036"/>
                    <a:pt x="60756" y="104775"/>
                  </a:cubicBezTo>
                  <a:lnTo>
                    <a:pt x="60756" y="73409"/>
                  </a:lnTo>
                  <a:lnTo>
                    <a:pt x="88111" y="88754"/>
                  </a:lnTo>
                  <a:cubicBezTo>
                    <a:pt x="92692" y="91340"/>
                    <a:pt x="98502" y="89723"/>
                    <a:pt x="101088" y="85142"/>
                  </a:cubicBezTo>
                  <a:cubicBezTo>
                    <a:pt x="103674" y="80561"/>
                    <a:pt x="102057" y="74750"/>
                    <a:pt x="97476" y="72164"/>
                  </a:cubicBezTo>
                  <a:cubicBezTo>
                    <a:pt x="97463" y="72158"/>
                    <a:pt x="97450" y="72150"/>
                    <a:pt x="97437" y="72142"/>
                  </a:cubicBezTo>
                  <a:lnTo>
                    <a:pt x="70700" y="57150"/>
                  </a:lnTo>
                  <a:lnTo>
                    <a:pt x="97437" y="42158"/>
                  </a:lnTo>
                  <a:cubicBezTo>
                    <a:pt x="102028" y="39590"/>
                    <a:pt x="103668" y="33786"/>
                    <a:pt x="101100" y="29195"/>
                  </a:cubicBezTo>
                  <a:cubicBezTo>
                    <a:pt x="101098" y="29191"/>
                    <a:pt x="101096" y="29188"/>
                    <a:pt x="101094" y="2918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8FA103-D955-7538-3747-1BF2F55C881D}"/>
                </a:ext>
              </a:extLst>
            </p:cNvPr>
            <p:cNvSpPr/>
            <p:nvPr/>
          </p:nvSpPr>
          <p:spPr>
            <a:xfrm>
              <a:off x="4688603" y="4114802"/>
              <a:ext cx="166843" cy="190500"/>
            </a:xfrm>
            <a:custGeom>
              <a:avLst/>
              <a:gdLst>
                <a:gd name="connsiteX0" fmla="*/ 165527 w 166843"/>
                <a:gd name="connsiteY0" fmla="*/ 46968 h 190500"/>
                <a:gd name="connsiteX1" fmla="*/ 152489 w 166843"/>
                <a:gd name="connsiteY1" fmla="*/ 43586 h 190500"/>
                <a:gd name="connsiteX2" fmla="*/ 152488 w 166843"/>
                <a:gd name="connsiteY2" fmla="*/ 43586 h 190500"/>
                <a:gd name="connsiteX3" fmla="*/ 92947 w 166843"/>
                <a:gd name="connsiteY3" fmla="*/ 78600 h 190500"/>
                <a:gd name="connsiteX4" fmla="*/ 92947 w 166843"/>
                <a:gd name="connsiteY4" fmla="*/ 9525 h 190500"/>
                <a:gd name="connsiteX5" fmla="*/ 83422 w 166843"/>
                <a:gd name="connsiteY5" fmla="*/ 0 h 190500"/>
                <a:gd name="connsiteX6" fmla="*/ 73897 w 166843"/>
                <a:gd name="connsiteY6" fmla="*/ 9525 h 190500"/>
                <a:gd name="connsiteX7" fmla="*/ 73897 w 166843"/>
                <a:gd name="connsiteY7" fmla="*/ 78600 h 190500"/>
                <a:gd name="connsiteX8" fmla="*/ 14356 w 166843"/>
                <a:gd name="connsiteY8" fmla="*/ 43586 h 190500"/>
                <a:gd name="connsiteX9" fmla="*/ 1316 w 166843"/>
                <a:gd name="connsiteY9" fmla="*/ 46968 h 190500"/>
                <a:gd name="connsiteX10" fmla="*/ 4698 w 166843"/>
                <a:gd name="connsiteY10" fmla="*/ 60008 h 190500"/>
                <a:gd name="connsiteX11" fmla="*/ 64639 w 166843"/>
                <a:gd name="connsiteY11" fmla="*/ 95250 h 190500"/>
                <a:gd name="connsiteX12" fmla="*/ 4698 w 166843"/>
                <a:gd name="connsiteY12" fmla="*/ 130492 h 190500"/>
                <a:gd name="connsiteX13" fmla="*/ 1316 w 166843"/>
                <a:gd name="connsiteY13" fmla="*/ 143532 h 190500"/>
                <a:gd name="connsiteX14" fmla="*/ 14356 w 166843"/>
                <a:gd name="connsiteY14" fmla="*/ 146914 h 190500"/>
                <a:gd name="connsiteX15" fmla="*/ 73897 w 166843"/>
                <a:gd name="connsiteY15" fmla="*/ 111900 h 190500"/>
                <a:gd name="connsiteX16" fmla="*/ 73897 w 166843"/>
                <a:gd name="connsiteY16" fmla="*/ 180975 h 190500"/>
                <a:gd name="connsiteX17" fmla="*/ 83422 w 166843"/>
                <a:gd name="connsiteY17" fmla="*/ 190500 h 190500"/>
                <a:gd name="connsiteX18" fmla="*/ 92947 w 166843"/>
                <a:gd name="connsiteY18" fmla="*/ 180975 h 190500"/>
                <a:gd name="connsiteX19" fmla="*/ 92947 w 166843"/>
                <a:gd name="connsiteY19" fmla="*/ 111900 h 190500"/>
                <a:gd name="connsiteX20" fmla="*/ 152488 w 166843"/>
                <a:gd name="connsiteY20" fmla="*/ 146914 h 190500"/>
                <a:gd name="connsiteX21" fmla="*/ 165527 w 166843"/>
                <a:gd name="connsiteY21" fmla="*/ 143532 h 190500"/>
                <a:gd name="connsiteX22" fmla="*/ 162146 w 166843"/>
                <a:gd name="connsiteY22" fmla="*/ 130492 h 190500"/>
                <a:gd name="connsiteX23" fmla="*/ 102205 w 166843"/>
                <a:gd name="connsiteY23" fmla="*/ 95250 h 190500"/>
                <a:gd name="connsiteX24" fmla="*/ 162146 w 166843"/>
                <a:gd name="connsiteY24" fmla="*/ 60008 h 190500"/>
                <a:gd name="connsiteX25" fmla="*/ 165527 w 166843"/>
                <a:gd name="connsiteY25" fmla="*/ 46969 h 190500"/>
                <a:gd name="connsiteX26" fmla="*/ 165527 w 166843"/>
                <a:gd name="connsiteY26" fmla="*/ 46968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843" h="190500">
                  <a:moveTo>
                    <a:pt x="165527" y="46968"/>
                  </a:moveTo>
                  <a:cubicBezTo>
                    <a:pt x="162860" y="42433"/>
                    <a:pt x="157023" y="40919"/>
                    <a:pt x="152489" y="43586"/>
                  </a:cubicBezTo>
                  <a:cubicBezTo>
                    <a:pt x="152489" y="43586"/>
                    <a:pt x="152488" y="43586"/>
                    <a:pt x="152488" y="43586"/>
                  </a:cubicBezTo>
                  <a:lnTo>
                    <a:pt x="92947" y="78600"/>
                  </a:lnTo>
                  <a:lnTo>
                    <a:pt x="92947" y="9525"/>
                  </a:lnTo>
                  <a:cubicBezTo>
                    <a:pt x="92947" y="4264"/>
                    <a:pt x="88683" y="0"/>
                    <a:pt x="83422" y="0"/>
                  </a:cubicBezTo>
                  <a:cubicBezTo>
                    <a:pt x="78161" y="0"/>
                    <a:pt x="73897" y="4264"/>
                    <a:pt x="73897" y="9525"/>
                  </a:cubicBezTo>
                  <a:lnTo>
                    <a:pt x="73897" y="78600"/>
                  </a:lnTo>
                  <a:lnTo>
                    <a:pt x="14356" y="43586"/>
                  </a:lnTo>
                  <a:cubicBezTo>
                    <a:pt x="9821" y="40919"/>
                    <a:pt x="3983" y="42433"/>
                    <a:pt x="1316" y="46968"/>
                  </a:cubicBezTo>
                  <a:cubicBezTo>
                    <a:pt x="-1351" y="51503"/>
                    <a:pt x="163" y="57340"/>
                    <a:pt x="4698" y="60008"/>
                  </a:cubicBezTo>
                  <a:lnTo>
                    <a:pt x="64639" y="95250"/>
                  </a:lnTo>
                  <a:lnTo>
                    <a:pt x="4698" y="130492"/>
                  </a:lnTo>
                  <a:cubicBezTo>
                    <a:pt x="163" y="133160"/>
                    <a:pt x="-1351" y="138997"/>
                    <a:pt x="1316" y="143532"/>
                  </a:cubicBezTo>
                  <a:cubicBezTo>
                    <a:pt x="3983" y="148067"/>
                    <a:pt x="9821" y="149581"/>
                    <a:pt x="14356" y="146914"/>
                  </a:cubicBezTo>
                  <a:lnTo>
                    <a:pt x="73897" y="111900"/>
                  </a:lnTo>
                  <a:lnTo>
                    <a:pt x="73897" y="180975"/>
                  </a:lnTo>
                  <a:cubicBezTo>
                    <a:pt x="73897" y="186236"/>
                    <a:pt x="78161" y="190500"/>
                    <a:pt x="83422" y="190500"/>
                  </a:cubicBezTo>
                  <a:cubicBezTo>
                    <a:pt x="88683" y="190500"/>
                    <a:pt x="92947" y="186236"/>
                    <a:pt x="92947" y="180975"/>
                  </a:cubicBezTo>
                  <a:lnTo>
                    <a:pt x="92947" y="111900"/>
                  </a:lnTo>
                  <a:lnTo>
                    <a:pt x="152488" y="146914"/>
                  </a:lnTo>
                  <a:cubicBezTo>
                    <a:pt x="157023" y="149581"/>
                    <a:pt x="162860" y="148067"/>
                    <a:pt x="165527" y="143532"/>
                  </a:cubicBezTo>
                  <a:cubicBezTo>
                    <a:pt x="168194" y="138997"/>
                    <a:pt x="166681" y="133160"/>
                    <a:pt x="162146" y="130492"/>
                  </a:cubicBezTo>
                  <a:lnTo>
                    <a:pt x="102205" y="95250"/>
                  </a:lnTo>
                  <a:lnTo>
                    <a:pt x="162146" y="60008"/>
                  </a:lnTo>
                  <a:cubicBezTo>
                    <a:pt x="166681" y="57340"/>
                    <a:pt x="168194" y="51503"/>
                    <a:pt x="165527" y="46969"/>
                  </a:cubicBezTo>
                  <a:cubicBezTo>
                    <a:pt x="165527" y="46969"/>
                    <a:pt x="165527" y="46968"/>
                    <a:pt x="165527" y="4696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2" name="Graphic 14" descr="Eye outline">
            <a:extLst>
              <a:ext uri="{FF2B5EF4-FFF2-40B4-BE49-F238E27FC236}">
                <a16:creationId xmlns:a16="http://schemas.microsoft.com/office/drawing/2014/main" id="{E826978A-FB15-DD15-852A-84B6CAC9206B}"/>
              </a:ext>
            </a:extLst>
          </p:cNvPr>
          <p:cNvGrpSpPr/>
          <p:nvPr/>
        </p:nvGrpSpPr>
        <p:grpSpPr>
          <a:xfrm>
            <a:off x="3324349" y="2367280"/>
            <a:ext cx="742944" cy="419100"/>
            <a:chOff x="4400552" y="2209800"/>
            <a:chExt cx="742944" cy="419100"/>
          </a:xfrm>
          <a:solidFill>
            <a:srgbClr val="000000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9E549F4-734E-BB74-A8F6-6060DB4B7360}"/>
                </a:ext>
              </a:extLst>
            </p:cNvPr>
            <p:cNvSpPr/>
            <p:nvPr/>
          </p:nvSpPr>
          <p:spPr>
            <a:xfrm>
              <a:off x="4400552" y="2209800"/>
              <a:ext cx="742944" cy="419100"/>
            </a:xfrm>
            <a:custGeom>
              <a:avLst/>
              <a:gdLst>
                <a:gd name="connsiteX0" fmla="*/ 740576 w 742944"/>
                <a:gd name="connsiteY0" fmla="*/ 203264 h 419100"/>
                <a:gd name="connsiteX1" fmla="*/ 371473 w 742944"/>
                <a:gd name="connsiteY1" fmla="*/ 0 h 419100"/>
                <a:gd name="connsiteX2" fmla="*/ 2369 w 742944"/>
                <a:gd name="connsiteY2" fmla="*/ 203264 h 419100"/>
                <a:gd name="connsiteX3" fmla="*/ 2369 w 742944"/>
                <a:gd name="connsiteY3" fmla="*/ 215837 h 419100"/>
                <a:gd name="connsiteX4" fmla="*/ 371473 w 742944"/>
                <a:gd name="connsiteY4" fmla="*/ 419100 h 419100"/>
                <a:gd name="connsiteX5" fmla="*/ 740576 w 742944"/>
                <a:gd name="connsiteY5" fmla="*/ 215837 h 419100"/>
                <a:gd name="connsiteX6" fmla="*/ 740576 w 742944"/>
                <a:gd name="connsiteY6" fmla="*/ 203264 h 419100"/>
                <a:gd name="connsiteX7" fmla="*/ 190498 w 742944"/>
                <a:gd name="connsiteY7" fmla="*/ 209550 h 419100"/>
                <a:gd name="connsiteX8" fmla="*/ 371473 w 742944"/>
                <a:gd name="connsiteY8" fmla="*/ 28575 h 419100"/>
                <a:gd name="connsiteX9" fmla="*/ 552448 w 742944"/>
                <a:gd name="connsiteY9" fmla="*/ 209550 h 419100"/>
                <a:gd name="connsiteX10" fmla="*/ 371473 w 742944"/>
                <a:gd name="connsiteY10" fmla="*/ 390525 h 419100"/>
                <a:gd name="connsiteX11" fmla="*/ 190498 w 742944"/>
                <a:gd name="connsiteY11" fmla="*/ 209550 h 419100"/>
                <a:gd name="connsiteX12" fmla="*/ 22467 w 742944"/>
                <a:gd name="connsiteY12" fmla="*/ 209550 h 419100"/>
                <a:gd name="connsiteX13" fmla="*/ 267764 w 742944"/>
                <a:gd name="connsiteY13" fmla="*/ 38624 h 419100"/>
                <a:gd name="connsiteX14" fmla="*/ 267841 w 742944"/>
                <a:gd name="connsiteY14" fmla="*/ 38786 h 419100"/>
                <a:gd name="connsiteX15" fmla="*/ 200136 w 742944"/>
                <a:gd name="connsiteY15" fmla="*/ 312610 h 419100"/>
                <a:gd name="connsiteX16" fmla="*/ 267841 w 742944"/>
                <a:gd name="connsiteY16" fmla="*/ 380314 h 419100"/>
                <a:gd name="connsiteX17" fmla="*/ 267764 w 742944"/>
                <a:gd name="connsiteY17" fmla="*/ 380476 h 419100"/>
                <a:gd name="connsiteX18" fmla="*/ 22467 w 742944"/>
                <a:gd name="connsiteY18" fmla="*/ 209550 h 419100"/>
                <a:gd name="connsiteX19" fmla="*/ 475181 w 742944"/>
                <a:gd name="connsiteY19" fmla="*/ 380476 h 419100"/>
                <a:gd name="connsiteX20" fmla="*/ 475105 w 742944"/>
                <a:gd name="connsiteY20" fmla="*/ 380314 h 419100"/>
                <a:gd name="connsiteX21" fmla="*/ 542809 w 742944"/>
                <a:gd name="connsiteY21" fmla="*/ 106490 h 419100"/>
                <a:gd name="connsiteX22" fmla="*/ 475105 w 742944"/>
                <a:gd name="connsiteY22" fmla="*/ 38786 h 419100"/>
                <a:gd name="connsiteX23" fmla="*/ 475181 w 742944"/>
                <a:gd name="connsiteY23" fmla="*/ 38624 h 419100"/>
                <a:gd name="connsiteX24" fmla="*/ 720478 w 742944"/>
                <a:gd name="connsiteY24" fmla="*/ 209550 h 419100"/>
                <a:gd name="connsiteX25" fmla="*/ 475181 w 742944"/>
                <a:gd name="connsiteY25" fmla="*/ 380476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2944" h="419100">
                  <a:moveTo>
                    <a:pt x="740576" y="203264"/>
                  </a:moveTo>
                  <a:cubicBezTo>
                    <a:pt x="733280" y="194958"/>
                    <a:pt x="559763" y="0"/>
                    <a:pt x="371473" y="0"/>
                  </a:cubicBezTo>
                  <a:cubicBezTo>
                    <a:pt x="183182" y="0"/>
                    <a:pt x="9665" y="194958"/>
                    <a:pt x="2369" y="203264"/>
                  </a:cubicBezTo>
                  <a:cubicBezTo>
                    <a:pt x="-790" y="206859"/>
                    <a:pt x="-790" y="212241"/>
                    <a:pt x="2369" y="215837"/>
                  </a:cubicBezTo>
                  <a:cubicBezTo>
                    <a:pt x="9665" y="224142"/>
                    <a:pt x="183182" y="419100"/>
                    <a:pt x="371473" y="419100"/>
                  </a:cubicBezTo>
                  <a:cubicBezTo>
                    <a:pt x="559763" y="419100"/>
                    <a:pt x="733280" y="224142"/>
                    <a:pt x="740576" y="215837"/>
                  </a:cubicBezTo>
                  <a:cubicBezTo>
                    <a:pt x="743734" y="212241"/>
                    <a:pt x="743734" y="206859"/>
                    <a:pt x="740576" y="203264"/>
                  </a:cubicBezTo>
                  <a:close/>
                  <a:moveTo>
                    <a:pt x="190498" y="209550"/>
                  </a:moveTo>
                  <a:cubicBezTo>
                    <a:pt x="190498" y="109600"/>
                    <a:pt x="271523" y="28575"/>
                    <a:pt x="371473" y="28575"/>
                  </a:cubicBezTo>
                  <a:cubicBezTo>
                    <a:pt x="471422" y="28575"/>
                    <a:pt x="552448" y="109600"/>
                    <a:pt x="552448" y="209550"/>
                  </a:cubicBezTo>
                  <a:cubicBezTo>
                    <a:pt x="552448" y="309500"/>
                    <a:pt x="471422" y="390525"/>
                    <a:pt x="371473" y="390525"/>
                  </a:cubicBezTo>
                  <a:cubicBezTo>
                    <a:pt x="271569" y="390415"/>
                    <a:pt x="190608" y="309454"/>
                    <a:pt x="190498" y="209550"/>
                  </a:cubicBezTo>
                  <a:close/>
                  <a:moveTo>
                    <a:pt x="22467" y="209550"/>
                  </a:moveTo>
                  <a:cubicBezTo>
                    <a:pt x="47232" y="183261"/>
                    <a:pt x="147978" y="81753"/>
                    <a:pt x="267764" y="38624"/>
                  </a:cubicBezTo>
                  <a:cubicBezTo>
                    <a:pt x="268231" y="38452"/>
                    <a:pt x="268269" y="38529"/>
                    <a:pt x="267841" y="38786"/>
                  </a:cubicBezTo>
                  <a:cubicBezTo>
                    <a:pt x="173530" y="95704"/>
                    <a:pt x="143217" y="218299"/>
                    <a:pt x="200136" y="312610"/>
                  </a:cubicBezTo>
                  <a:cubicBezTo>
                    <a:pt x="216872" y="340341"/>
                    <a:pt x="240109" y="363578"/>
                    <a:pt x="267841" y="380314"/>
                  </a:cubicBezTo>
                  <a:cubicBezTo>
                    <a:pt x="268269" y="380571"/>
                    <a:pt x="268231" y="380648"/>
                    <a:pt x="267764" y="380476"/>
                  </a:cubicBezTo>
                  <a:cubicBezTo>
                    <a:pt x="147978" y="337347"/>
                    <a:pt x="47194" y="235839"/>
                    <a:pt x="22467" y="209550"/>
                  </a:cubicBezTo>
                  <a:close/>
                  <a:moveTo>
                    <a:pt x="475181" y="380476"/>
                  </a:moveTo>
                  <a:cubicBezTo>
                    <a:pt x="474714" y="380648"/>
                    <a:pt x="474676" y="380571"/>
                    <a:pt x="475105" y="380314"/>
                  </a:cubicBezTo>
                  <a:cubicBezTo>
                    <a:pt x="569415" y="323396"/>
                    <a:pt x="599728" y="200801"/>
                    <a:pt x="542809" y="106490"/>
                  </a:cubicBezTo>
                  <a:cubicBezTo>
                    <a:pt x="526073" y="78759"/>
                    <a:pt x="502836" y="55522"/>
                    <a:pt x="475105" y="38786"/>
                  </a:cubicBezTo>
                  <a:cubicBezTo>
                    <a:pt x="474676" y="38529"/>
                    <a:pt x="474714" y="38452"/>
                    <a:pt x="475181" y="38624"/>
                  </a:cubicBezTo>
                  <a:cubicBezTo>
                    <a:pt x="594967" y="81753"/>
                    <a:pt x="695751" y="183261"/>
                    <a:pt x="720478" y="209550"/>
                  </a:cubicBezTo>
                  <a:cubicBezTo>
                    <a:pt x="695751" y="235839"/>
                    <a:pt x="594967" y="337347"/>
                    <a:pt x="475181" y="38047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030D65F-A2D3-DCBF-3D11-1EA401A76A04}"/>
                </a:ext>
              </a:extLst>
            </p:cNvPr>
            <p:cNvSpPr/>
            <p:nvPr/>
          </p:nvSpPr>
          <p:spPr>
            <a:xfrm>
              <a:off x="4686300" y="2333625"/>
              <a:ext cx="171450" cy="171450"/>
            </a:xfrm>
            <a:custGeom>
              <a:avLst/>
              <a:gdLst>
                <a:gd name="connsiteX0" fmla="*/ 85725 w 171450"/>
                <a:gd name="connsiteY0" fmla="*/ 0 h 171450"/>
                <a:gd name="connsiteX1" fmla="*/ 0 w 171450"/>
                <a:gd name="connsiteY1" fmla="*/ 85725 h 171450"/>
                <a:gd name="connsiteX2" fmla="*/ 85725 w 171450"/>
                <a:gd name="connsiteY2" fmla="*/ 171450 h 171450"/>
                <a:gd name="connsiteX3" fmla="*/ 171450 w 171450"/>
                <a:gd name="connsiteY3" fmla="*/ 85725 h 171450"/>
                <a:gd name="connsiteX4" fmla="*/ 85725 w 171450"/>
                <a:gd name="connsiteY4" fmla="*/ 0 h 171450"/>
                <a:gd name="connsiteX5" fmla="*/ 85725 w 171450"/>
                <a:gd name="connsiteY5" fmla="*/ 152400 h 171450"/>
                <a:gd name="connsiteX6" fmla="*/ 19050 w 171450"/>
                <a:gd name="connsiteY6" fmla="*/ 85725 h 171450"/>
                <a:gd name="connsiteX7" fmla="*/ 85725 w 171450"/>
                <a:gd name="connsiteY7" fmla="*/ 19050 h 171450"/>
                <a:gd name="connsiteX8" fmla="*/ 152400 w 171450"/>
                <a:gd name="connsiteY8" fmla="*/ 85725 h 171450"/>
                <a:gd name="connsiteX9" fmla="*/ 85725 w 171450"/>
                <a:gd name="connsiteY9" fmla="*/ 15240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85725" y="0"/>
                  </a:moveTo>
                  <a:cubicBezTo>
                    <a:pt x="38380" y="0"/>
                    <a:pt x="0" y="38380"/>
                    <a:pt x="0" y="85725"/>
                  </a:cubicBezTo>
                  <a:cubicBezTo>
                    <a:pt x="0" y="133070"/>
                    <a:pt x="38380" y="171450"/>
                    <a:pt x="85725" y="171450"/>
                  </a:cubicBezTo>
                  <a:cubicBezTo>
                    <a:pt x="133070" y="171450"/>
                    <a:pt x="171450" y="133070"/>
                    <a:pt x="171450" y="85725"/>
                  </a:cubicBezTo>
                  <a:cubicBezTo>
                    <a:pt x="171392" y="38404"/>
                    <a:pt x="133046" y="58"/>
                    <a:pt x="85725" y="0"/>
                  </a:cubicBezTo>
                  <a:close/>
                  <a:moveTo>
                    <a:pt x="85725" y="152400"/>
                  </a:moveTo>
                  <a:cubicBezTo>
                    <a:pt x="48901" y="152400"/>
                    <a:pt x="19050" y="122549"/>
                    <a:pt x="19050" y="85725"/>
                  </a:cubicBezTo>
                  <a:cubicBezTo>
                    <a:pt x="19050" y="48901"/>
                    <a:pt x="48901" y="19050"/>
                    <a:pt x="85725" y="19050"/>
                  </a:cubicBezTo>
                  <a:cubicBezTo>
                    <a:pt x="122549" y="19050"/>
                    <a:pt x="152400" y="48901"/>
                    <a:pt x="152400" y="85725"/>
                  </a:cubicBezTo>
                  <a:cubicBezTo>
                    <a:pt x="152358" y="122532"/>
                    <a:pt x="122532" y="152358"/>
                    <a:pt x="85725" y="15240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Graphic 4" descr="Coins outline">
            <a:extLst>
              <a:ext uri="{FF2B5EF4-FFF2-40B4-BE49-F238E27FC236}">
                <a16:creationId xmlns:a16="http://schemas.microsoft.com/office/drawing/2014/main" id="{0FD25488-E17B-29A1-43C5-D507C964B059}"/>
              </a:ext>
            </a:extLst>
          </p:cNvPr>
          <p:cNvSpPr/>
          <p:nvPr/>
        </p:nvSpPr>
        <p:spPr>
          <a:xfrm>
            <a:off x="981074" y="2343446"/>
            <a:ext cx="771525" cy="657224"/>
          </a:xfrm>
          <a:custGeom>
            <a:avLst/>
            <a:gdLst>
              <a:gd name="connsiteX0" fmla="*/ 723900 w 771525"/>
              <a:gd name="connsiteY0" fmla="*/ 429578 h 657224"/>
              <a:gd name="connsiteX1" fmla="*/ 723900 w 771525"/>
              <a:gd name="connsiteY1" fmla="*/ 361950 h 657224"/>
              <a:gd name="connsiteX2" fmla="*/ 561975 w 771525"/>
              <a:gd name="connsiteY2" fmla="*/ 273368 h 657224"/>
              <a:gd name="connsiteX3" fmla="*/ 561975 w 771525"/>
              <a:gd name="connsiteY3" fmla="*/ 219075 h 657224"/>
              <a:gd name="connsiteX4" fmla="*/ 514350 w 771525"/>
              <a:gd name="connsiteY4" fmla="*/ 162878 h 657224"/>
              <a:gd name="connsiteX5" fmla="*/ 514350 w 771525"/>
              <a:gd name="connsiteY5" fmla="*/ 95250 h 657224"/>
              <a:gd name="connsiteX6" fmla="*/ 257175 w 771525"/>
              <a:gd name="connsiteY6" fmla="*/ 0 h 657224"/>
              <a:gd name="connsiteX7" fmla="*/ 0 w 771525"/>
              <a:gd name="connsiteY7" fmla="*/ 95250 h 657224"/>
              <a:gd name="connsiteX8" fmla="*/ 0 w 771525"/>
              <a:gd name="connsiteY8" fmla="*/ 171450 h 657224"/>
              <a:gd name="connsiteX9" fmla="*/ 47625 w 771525"/>
              <a:gd name="connsiteY9" fmla="*/ 228600 h 657224"/>
              <a:gd name="connsiteX10" fmla="*/ 47625 w 771525"/>
              <a:gd name="connsiteY10" fmla="*/ 295275 h 657224"/>
              <a:gd name="connsiteX11" fmla="*/ 47625 w 771525"/>
              <a:gd name="connsiteY11" fmla="*/ 296228 h 657224"/>
              <a:gd name="connsiteX12" fmla="*/ 0 w 771525"/>
              <a:gd name="connsiteY12" fmla="*/ 352425 h 657224"/>
              <a:gd name="connsiteX13" fmla="*/ 0 w 771525"/>
              <a:gd name="connsiteY13" fmla="*/ 428625 h 657224"/>
              <a:gd name="connsiteX14" fmla="*/ 257175 w 771525"/>
              <a:gd name="connsiteY14" fmla="*/ 523875 h 657224"/>
              <a:gd name="connsiteX15" fmla="*/ 257175 w 771525"/>
              <a:gd name="connsiteY15" fmla="*/ 561975 h 657224"/>
              <a:gd name="connsiteX16" fmla="*/ 514350 w 771525"/>
              <a:gd name="connsiteY16" fmla="*/ 657225 h 657224"/>
              <a:gd name="connsiteX17" fmla="*/ 771525 w 771525"/>
              <a:gd name="connsiteY17" fmla="*/ 561975 h 657224"/>
              <a:gd name="connsiteX18" fmla="*/ 771525 w 771525"/>
              <a:gd name="connsiteY18" fmla="*/ 485775 h 657224"/>
              <a:gd name="connsiteX19" fmla="*/ 723900 w 771525"/>
              <a:gd name="connsiteY19" fmla="*/ 429578 h 657224"/>
              <a:gd name="connsiteX20" fmla="*/ 752475 w 771525"/>
              <a:gd name="connsiteY20" fmla="*/ 486727 h 657224"/>
              <a:gd name="connsiteX21" fmla="*/ 514350 w 771525"/>
              <a:gd name="connsiteY21" fmla="*/ 562927 h 657224"/>
              <a:gd name="connsiteX22" fmla="*/ 287655 w 771525"/>
              <a:gd name="connsiteY22" fmla="*/ 508635 h 657224"/>
              <a:gd name="connsiteX23" fmla="*/ 287655 w 771525"/>
              <a:gd name="connsiteY23" fmla="*/ 508635 h 657224"/>
              <a:gd name="connsiteX24" fmla="*/ 465773 w 771525"/>
              <a:gd name="connsiteY24" fmla="*/ 534352 h 657224"/>
              <a:gd name="connsiteX25" fmla="*/ 721043 w 771525"/>
              <a:gd name="connsiteY25" fmla="*/ 451485 h 657224"/>
              <a:gd name="connsiteX26" fmla="*/ 752475 w 771525"/>
              <a:gd name="connsiteY26" fmla="*/ 486727 h 657224"/>
              <a:gd name="connsiteX27" fmla="*/ 590550 w 771525"/>
              <a:gd name="connsiteY27" fmla="*/ 577215 h 657224"/>
              <a:gd name="connsiteX28" fmla="*/ 590550 w 771525"/>
              <a:gd name="connsiteY28" fmla="*/ 634365 h 657224"/>
              <a:gd name="connsiteX29" fmla="*/ 552450 w 771525"/>
              <a:gd name="connsiteY29" fmla="*/ 637223 h 657224"/>
              <a:gd name="connsiteX30" fmla="*/ 552450 w 771525"/>
              <a:gd name="connsiteY30" fmla="*/ 580073 h 657224"/>
              <a:gd name="connsiteX31" fmla="*/ 590550 w 771525"/>
              <a:gd name="connsiteY31" fmla="*/ 577215 h 657224"/>
              <a:gd name="connsiteX32" fmla="*/ 609600 w 771525"/>
              <a:gd name="connsiteY32" fmla="*/ 575310 h 657224"/>
              <a:gd name="connsiteX33" fmla="*/ 647700 w 771525"/>
              <a:gd name="connsiteY33" fmla="*/ 568643 h 657224"/>
              <a:gd name="connsiteX34" fmla="*/ 647700 w 771525"/>
              <a:gd name="connsiteY34" fmla="*/ 624840 h 657224"/>
              <a:gd name="connsiteX35" fmla="*/ 609600 w 771525"/>
              <a:gd name="connsiteY35" fmla="*/ 631508 h 657224"/>
              <a:gd name="connsiteX36" fmla="*/ 609600 w 771525"/>
              <a:gd name="connsiteY36" fmla="*/ 575310 h 657224"/>
              <a:gd name="connsiteX37" fmla="*/ 666750 w 771525"/>
              <a:gd name="connsiteY37" fmla="*/ 563880 h 657224"/>
              <a:gd name="connsiteX38" fmla="*/ 704850 w 771525"/>
              <a:gd name="connsiteY38" fmla="*/ 551498 h 657224"/>
              <a:gd name="connsiteX39" fmla="*/ 704850 w 771525"/>
              <a:gd name="connsiteY39" fmla="*/ 606743 h 657224"/>
              <a:gd name="connsiteX40" fmla="*/ 666750 w 771525"/>
              <a:gd name="connsiteY40" fmla="*/ 620077 h 657224"/>
              <a:gd name="connsiteX41" fmla="*/ 666750 w 771525"/>
              <a:gd name="connsiteY41" fmla="*/ 563880 h 657224"/>
              <a:gd name="connsiteX42" fmla="*/ 361950 w 771525"/>
              <a:gd name="connsiteY42" fmla="*/ 620077 h 657224"/>
              <a:gd name="connsiteX43" fmla="*/ 323850 w 771525"/>
              <a:gd name="connsiteY43" fmla="*/ 606743 h 657224"/>
              <a:gd name="connsiteX44" fmla="*/ 323850 w 771525"/>
              <a:gd name="connsiteY44" fmla="*/ 551498 h 657224"/>
              <a:gd name="connsiteX45" fmla="*/ 361950 w 771525"/>
              <a:gd name="connsiteY45" fmla="*/ 563880 h 657224"/>
              <a:gd name="connsiteX46" fmla="*/ 361950 w 771525"/>
              <a:gd name="connsiteY46" fmla="*/ 620077 h 657224"/>
              <a:gd name="connsiteX47" fmla="*/ 381000 w 771525"/>
              <a:gd name="connsiteY47" fmla="*/ 568643 h 657224"/>
              <a:gd name="connsiteX48" fmla="*/ 419100 w 771525"/>
              <a:gd name="connsiteY48" fmla="*/ 575310 h 657224"/>
              <a:gd name="connsiteX49" fmla="*/ 419100 w 771525"/>
              <a:gd name="connsiteY49" fmla="*/ 632460 h 657224"/>
              <a:gd name="connsiteX50" fmla="*/ 381000 w 771525"/>
              <a:gd name="connsiteY50" fmla="*/ 625793 h 657224"/>
              <a:gd name="connsiteX51" fmla="*/ 381000 w 771525"/>
              <a:gd name="connsiteY51" fmla="*/ 568643 h 657224"/>
              <a:gd name="connsiteX52" fmla="*/ 438150 w 771525"/>
              <a:gd name="connsiteY52" fmla="*/ 577215 h 657224"/>
              <a:gd name="connsiteX53" fmla="*/ 476250 w 771525"/>
              <a:gd name="connsiteY53" fmla="*/ 580073 h 657224"/>
              <a:gd name="connsiteX54" fmla="*/ 476250 w 771525"/>
              <a:gd name="connsiteY54" fmla="*/ 637223 h 657224"/>
              <a:gd name="connsiteX55" fmla="*/ 438150 w 771525"/>
              <a:gd name="connsiteY55" fmla="*/ 634365 h 657224"/>
              <a:gd name="connsiteX56" fmla="*/ 438150 w 771525"/>
              <a:gd name="connsiteY56" fmla="*/ 577215 h 657224"/>
              <a:gd name="connsiteX57" fmla="*/ 209550 w 771525"/>
              <a:gd name="connsiteY57" fmla="*/ 362903 h 657224"/>
              <a:gd name="connsiteX58" fmla="*/ 209550 w 771525"/>
              <a:gd name="connsiteY58" fmla="*/ 365760 h 657224"/>
              <a:gd name="connsiteX59" fmla="*/ 171450 w 771525"/>
              <a:gd name="connsiteY59" fmla="*/ 359093 h 657224"/>
              <a:gd name="connsiteX60" fmla="*/ 171450 w 771525"/>
              <a:gd name="connsiteY60" fmla="*/ 302895 h 657224"/>
              <a:gd name="connsiteX61" fmla="*/ 209550 w 771525"/>
              <a:gd name="connsiteY61" fmla="*/ 309562 h 657224"/>
              <a:gd name="connsiteX62" fmla="*/ 209550 w 771525"/>
              <a:gd name="connsiteY62" fmla="*/ 362903 h 657224"/>
              <a:gd name="connsiteX63" fmla="*/ 228600 w 771525"/>
              <a:gd name="connsiteY63" fmla="*/ 439103 h 657224"/>
              <a:gd name="connsiteX64" fmla="*/ 228600 w 771525"/>
              <a:gd name="connsiteY64" fmla="*/ 401003 h 657224"/>
              <a:gd name="connsiteX65" fmla="*/ 257175 w 771525"/>
              <a:gd name="connsiteY65" fmla="*/ 420053 h 657224"/>
              <a:gd name="connsiteX66" fmla="*/ 257175 w 771525"/>
              <a:gd name="connsiteY66" fmla="*/ 474345 h 657224"/>
              <a:gd name="connsiteX67" fmla="*/ 228600 w 771525"/>
              <a:gd name="connsiteY67" fmla="*/ 439103 h 657224"/>
              <a:gd name="connsiteX68" fmla="*/ 228600 w 771525"/>
              <a:gd name="connsiteY68" fmla="*/ 439103 h 657224"/>
              <a:gd name="connsiteX69" fmla="*/ 704850 w 771525"/>
              <a:gd name="connsiteY69" fmla="*/ 439103 h 657224"/>
              <a:gd name="connsiteX70" fmla="*/ 676275 w 771525"/>
              <a:gd name="connsiteY70" fmla="*/ 473393 h 657224"/>
              <a:gd name="connsiteX71" fmla="*/ 676275 w 771525"/>
              <a:gd name="connsiteY71" fmla="*/ 419100 h 657224"/>
              <a:gd name="connsiteX72" fmla="*/ 704850 w 771525"/>
              <a:gd name="connsiteY72" fmla="*/ 400050 h 657224"/>
              <a:gd name="connsiteX73" fmla="*/ 704850 w 771525"/>
              <a:gd name="connsiteY73" fmla="*/ 439103 h 657224"/>
              <a:gd name="connsiteX74" fmla="*/ 657225 w 771525"/>
              <a:gd name="connsiteY74" fmla="*/ 482918 h 657224"/>
              <a:gd name="connsiteX75" fmla="*/ 619125 w 771525"/>
              <a:gd name="connsiteY75" fmla="*/ 496252 h 657224"/>
              <a:gd name="connsiteX76" fmla="*/ 619125 w 771525"/>
              <a:gd name="connsiteY76" fmla="*/ 440055 h 657224"/>
              <a:gd name="connsiteX77" fmla="*/ 657225 w 771525"/>
              <a:gd name="connsiteY77" fmla="*/ 427673 h 657224"/>
              <a:gd name="connsiteX78" fmla="*/ 657225 w 771525"/>
              <a:gd name="connsiteY78" fmla="*/ 482918 h 657224"/>
              <a:gd name="connsiteX79" fmla="*/ 600075 w 771525"/>
              <a:gd name="connsiteY79" fmla="*/ 501015 h 657224"/>
              <a:gd name="connsiteX80" fmla="*/ 561975 w 771525"/>
              <a:gd name="connsiteY80" fmla="*/ 507683 h 657224"/>
              <a:gd name="connsiteX81" fmla="*/ 561975 w 771525"/>
              <a:gd name="connsiteY81" fmla="*/ 450533 h 657224"/>
              <a:gd name="connsiteX82" fmla="*/ 600075 w 771525"/>
              <a:gd name="connsiteY82" fmla="*/ 443865 h 657224"/>
              <a:gd name="connsiteX83" fmla="*/ 600075 w 771525"/>
              <a:gd name="connsiteY83" fmla="*/ 501015 h 657224"/>
              <a:gd name="connsiteX84" fmla="*/ 542925 w 771525"/>
              <a:gd name="connsiteY84" fmla="*/ 510540 h 657224"/>
              <a:gd name="connsiteX85" fmla="*/ 504825 w 771525"/>
              <a:gd name="connsiteY85" fmla="*/ 513398 h 657224"/>
              <a:gd name="connsiteX86" fmla="*/ 504825 w 771525"/>
              <a:gd name="connsiteY86" fmla="*/ 456248 h 657224"/>
              <a:gd name="connsiteX87" fmla="*/ 542925 w 771525"/>
              <a:gd name="connsiteY87" fmla="*/ 453390 h 657224"/>
              <a:gd name="connsiteX88" fmla="*/ 542925 w 771525"/>
              <a:gd name="connsiteY88" fmla="*/ 510540 h 657224"/>
              <a:gd name="connsiteX89" fmla="*/ 485775 w 771525"/>
              <a:gd name="connsiteY89" fmla="*/ 514350 h 657224"/>
              <a:gd name="connsiteX90" fmla="*/ 466725 w 771525"/>
              <a:gd name="connsiteY90" fmla="*/ 514350 h 657224"/>
              <a:gd name="connsiteX91" fmla="*/ 447675 w 771525"/>
              <a:gd name="connsiteY91" fmla="*/ 514350 h 657224"/>
              <a:gd name="connsiteX92" fmla="*/ 447675 w 771525"/>
              <a:gd name="connsiteY92" fmla="*/ 457200 h 657224"/>
              <a:gd name="connsiteX93" fmla="*/ 466725 w 771525"/>
              <a:gd name="connsiteY93" fmla="*/ 457200 h 657224"/>
              <a:gd name="connsiteX94" fmla="*/ 485775 w 771525"/>
              <a:gd name="connsiteY94" fmla="*/ 457200 h 657224"/>
              <a:gd name="connsiteX95" fmla="*/ 485775 w 771525"/>
              <a:gd name="connsiteY95" fmla="*/ 514350 h 657224"/>
              <a:gd name="connsiteX96" fmla="*/ 428625 w 771525"/>
              <a:gd name="connsiteY96" fmla="*/ 514350 h 657224"/>
              <a:gd name="connsiteX97" fmla="*/ 390525 w 771525"/>
              <a:gd name="connsiteY97" fmla="*/ 511493 h 657224"/>
              <a:gd name="connsiteX98" fmla="*/ 390525 w 771525"/>
              <a:gd name="connsiteY98" fmla="*/ 454343 h 657224"/>
              <a:gd name="connsiteX99" fmla="*/ 428625 w 771525"/>
              <a:gd name="connsiteY99" fmla="*/ 457200 h 657224"/>
              <a:gd name="connsiteX100" fmla="*/ 428625 w 771525"/>
              <a:gd name="connsiteY100" fmla="*/ 514350 h 657224"/>
              <a:gd name="connsiteX101" fmla="*/ 371475 w 771525"/>
              <a:gd name="connsiteY101" fmla="*/ 508635 h 657224"/>
              <a:gd name="connsiteX102" fmla="*/ 333375 w 771525"/>
              <a:gd name="connsiteY102" fmla="*/ 501968 h 657224"/>
              <a:gd name="connsiteX103" fmla="*/ 333375 w 771525"/>
              <a:gd name="connsiteY103" fmla="*/ 445770 h 657224"/>
              <a:gd name="connsiteX104" fmla="*/ 371475 w 771525"/>
              <a:gd name="connsiteY104" fmla="*/ 452437 h 657224"/>
              <a:gd name="connsiteX105" fmla="*/ 371475 w 771525"/>
              <a:gd name="connsiteY105" fmla="*/ 508635 h 657224"/>
              <a:gd name="connsiteX106" fmla="*/ 314325 w 771525"/>
              <a:gd name="connsiteY106" fmla="*/ 496252 h 657224"/>
              <a:gd name="connsiteX107" fmla="*/ 276225 w 771525"/>
              <a:gd name="connsiteY107" fmla="*/ 482918 h 657224"/>
              <a:gd name="connsiteX108" fmla="*/ 276225 w 771525"/>
              <a:gd name="connsiteY108" fmla="*/ 427673 h 657224"/>
              <a:gd name="connsiteX109" fmla="*/ 314325 w 771525"/>
              <a:gd name="connsiteY109" fmla="*/ 440055 h 657224"/>
              <a:gd name="connsiteX110" fmla="*/ 314325 w 771525"/>
              <a:gd name="connsiteY110" fmla="*/ 496252 h 657224"/>
              <a:gd name="connsiteX111" fmla="*/ 704850 w 771525"/>
              <a:gd name="connsiteY111" fmla="*/ 362903 h 657224"/>
              <a:gd name="connsiteX112" fmla="*/ 466725 w 771525"/>
              <a:gd name="connsiteY112" fmla="*/ 439103 h 657224"/>
              <a:gd name="connsiteX113" fmla="*/ 228600 w 771525"/>
              <a:gd name="connsiteY113" fmla="*/ 362903 h 657224"/>
              <a:gd name="connsiteX114" fmla="*/ 466725 w 771525"/>
              <a:gd name="connsiteY114" fmla="*/ 286703 h 657224"/>
              <a:gd name="connsiteX115" fmla="*/ 704850 w 771525"/>
              <a:gd name="connsiteY115" fmla="*/ 362903 h 657224"/>
              <a:gd name="connsiteX116" fmla="*/ 228600 w 771525"/>
              <a:gd name="connsiteY116" fmla="*/ 324803 h 657224"/>
              <a:gd name="connsiteX117" fmla="*/ 228600 w 771525"/>
              <a:gd name="connsiteY117" fmla="*/ 310515 h 657224"/>
              <a:gd name="connsiteX118" fmla="*/ 245745 w 771525"/>
              <a:gd name="connsiteY118" fmla="*/ 312420 h 657224"/>
              <a:gd name="connsiteX119" fmla="*/ 228600 w 771525"/>
              <a:gd name="connsiteY119" fmla="*/ 324803 h 657224"/>
              <a:gd name="connsiteX120" fmla="*/ 526733 w 771525"/>
              <a:gd name="connsiteY120" fmla="*/ 269558 h 657224"/>
              <a:gd name="connsiteX121" fmla="*/ 543878 w 771525"/>
              <a:gd name="connsiteY121" fmla="*/ 257175 h 657224"/>
              <a:gd name="connsiteX122" fmla="*/ 543878 w 771525"/>
              <a:gd name="connsiteY122" fmla="*/ 271462 h 657224"/>
              <a:gd name="connsiteX123" fmla="*/ 526733 w 771525"/>
              <a:gd name="connsiteY123" fmla="*/ 269558 h 657224"/>
              <a:gd name="connsiteX124" fmla="*/ 512445 w 771525"/>
              <a:gd name="connsiteY124" fmla="*/ 183833 h 657224"/>
              <a:gd name="connsiteX125" fmla="*/ 542925 w 771525"/>
              <a:gd name="connsiteY125" fmla="*/ 219075 h 657224"/>
              <a:gd name="connsiteX126" fmla="*/ 486728 w 771525"/>
              <a:gd name="connsiteY126" fmla="*/ 266700 h 657224"/>
              <a:gd name="connsiteX127" fmla="*/ 466725 w 771525"/>
              <a:gd name="connsiteY127" fmla="*/ 266700 h 657224"/>
              <a:gd name="connsiteX128" fmla="*/ 280988 w 771525"/>
              <a:gd name="connsiteY128" fmla="*/ 295275 h 657224"/>
              <a:gd name="connsiteX129" fmla="*/ 79058 w 771525"/>
              <a:gd name="connsiteY129" fmla="*/ 241935 h 657224"/>
              <a:gd name="connsiteX130" fmla="*/ 79058 w 771525"/>
              <a:gd name="connsiteY130" fmla="*/ 241935 h 657224"/>
              <a:gd name="connsiteX131" fmla="*/ 257175 w 771525"/>
              <a:gd name="connsiteY131" fmla="*/ 267653 h 657224"/>
              <a:gd name="connsiteX132" fmla="*/ 512445 w 771525"/>
              <a:gd name="connsiteY132" fmla="*/ 183833 h 657224"/>
              <a:gd name="connsiteX133" fmla="*/ 152400 w 771525"/>
              <a:gd name="connsiteY133" fmla="*/ 297180 h 657224"/>
              <a:gd name="connsiteX134" fmla="*/ 152400 w 771525"/>
              <a:gd name="connsiteY134" fmla="*/ 353378 h 657224"/>
              <a:gd name="connsiteX135" fmla="*/ 114300 w 771525"/>
              <a:gd name="connsiteY135" fmla="*/ 340043 h 657224"/>
              <a:gd name="connsiteX136" fmla="*/ 114300 w 771525"/>
              <a:gd name="connsiteY136" fmla="*/ 284798 h 657224"/>
              <a:gd name="connsiteX137" fmla="*/ 152400 w 771525"/>
              <a:gd name="connsiteY137" fmla="*/ 297180 h 657224"/>
              <a:gd name="connsiteX138" fmla="*/ 95250 w 771525"/>
              <a:gd name="connsiteY138" fmla="*/ 276225 h 657224"/>
              <a:gd name="connsiteX139" fmla="*/ 95250 w 771525"/>
              <a:gd name="connsiteY139" fmla="*/ 330518 h 657224"/>
              <a:gd name="connsiteX140" fmla="*/ 66675 w 771525"/>
              <a:gd name="connsiteY140" fmla="*/ 296228 h 657224"/>
              <a:gd name="connsiteX141" fmla="*/ 66675 w 771525"/>
              <a:gd name="connsiteY141" fmla="*/ 258128 h 657224"/>
              <a:gd name="connsiteX142" fmla="*/ 95250 w 771525"/>
              <a:gd name="connsiteY142" fmla="*/ 276225 h 657224"/>
              <a:gd name="connsiteX143" fmla="*/ 66675 w 771525"/>
              <a:gd name="connsiteY143" fmla="*/ 216217 h 657224"/>
              <a:gd name="connsiteX144" fmla="*/ 66675 w 771525"/>
              <a:gd name="connsiteY144" fmla="*/ 160973 h 657224"/>
              <a:gd name="connsiteX145" fmla="*/ 104775 w 771525"/>
              <a:gd name="connsiteY145" fmla="*/ 173355 h 657224"/>
              <a:gd name="connsiteX146" fmla="*/ 104775 w 771525"/>
              <a:gd name="connsiteY146" fmla="*/ 229553 h 657224"/>
              <a:gd name="connsiteX147" fmla="*/ 66675 w 771525"/>
              <a:gd name="connsiteY147" fmla="*/ 216217 h 657224"/>
              <a:gd name="connsiteX148" fmla="*/ 123825 w 771525"/>
              <a:gd name="connsiteY148" fmla="*/ 234315 h 657224"/>
              <a:gd name="connsiteX149" fmla="*/ 123825 w 771525"/>
              <a:gd name="connsiteY149" fmla="*/ 178117 h 657224"/>
              <a:gd name="connsiteX150" fmla="*/ 161925 w 771525"/>
              <a:gd name="connsiteY150" fmla="*/ 184785 h 657224"/>
              <a:gd name="connsiteX151" fmla="*/ 161925 w 771525"/>
              <a:gd name="connsiteY151" fmla="*/ 241935 h 657224"/>
              <a:gd name="connsiteX152" fmla="*/ 123825 w 771525"/>
              <a:gd name="connsiteY152" fmla="*/ 234315 h 657224"/>
              <a:gd name="connsiteX153" fmla="*/ 180975 w 771525"/>
              <a:gd name="connsiteY153" fmla="*/ 243840 h 657224"/>
              <a:gd name="connsiteX154" fmla="*/ 180975 w 771525"/>
              <a:gd name="connsiteY154" fmla="*/ 186690 h 657224"/>
              <a:gd name="connsiteX155" fmla="*/ 219075 w 771525"/>
              <a:gd name="connsiteY155" fmla="*/ 189548 h 657224"/>
              <a:gd name="connsiteX156" fmla="*/ 219075 w 771525"/>
              <a:gd name="connsiteY156" fmla="*/ 246698 h 657224"/>
              <a:gd name="connsiteX157" fmla="*/ 180975 w 771525"/>
              <a:gd name="connsiteY157" fmla="*/ 243840 h 657224"/>
              <a:gd name="connsiteX158" fmla="*/ 238125 w 771525"/>
              <a:gd name="connsiteY158" fmla="*/ 247650 h 657224"/>
              <a:gd name="connsiteX159" fmla="*/ 238125 w 771525"/>
              <a:gd name="connsiteY159" fmla="*/ 190500 h 657224"/>
              <a:gd name="connsiteX160" fmla="*/ 257175 w 771525"/>
              <a:gd name="connsiteY160" fmla="*/ 190500 h 657224"/>
              <a:gd name="connsiteX161" fmla="*/ 276225 w 771525"/>
              <a:gd name="connsiteY161" fmla="*/ 190500 h 657224"/>
              <a:gd name="connsiteX162" fmla="*/ 276225 w 771525"/>
              <a:gd name="connsiteY162" fmla="*/ 247650 h 657224"/>
              <a:gd name="connsiteX163" fmla="*/ 257175 w 771525"/>
              <a:gd name="connsiteY163" fmla="*/ 247650 h 657224"/>
              <a:gd name="connsiteX164" fmla="*/ 238125 w 771525"/>
              <a:gd name="connsiteY164" fmla="*/ 247650 h 657224"/>
              <a:gd name="connsiteX165" fmla="*/ 295275 w 771525"/>
              <a:gd name="connsiteY165" fmla="*/ 247650 h 657224"/>
              <a:gd name="connsiteX166" fmla="*/ 295275 w 771525"/>
              <a:gd name="connsiteY166" fmla="*/ 190500 h 657224"/>
              <a:gd name="connsiteX167" fmla="*/ 333375 w 771525"/>
              <a:gd name="connsiteY167" fmla="*/ 187642 h 657224"/>
              <a:gd name="connsiteX168" fmla="*/ 333375 w 771525"/>
              <a:gd name="connsiteY168" fmla="*/ 244792 h 657224"/>
              <a:gd name="connsiteX169" fmla="*/ 295275 w 771525"/>
              <a:gd name="connsiteY169" fmla="*/ 247650 h 657224"/>
              <a:gd name="connsiteX170" fmla="*/ 352425 w 771525"/>
              <a:gd name="connsiteY170" fmla="*/ 241935 h 657224"/>
              <a:gd name="connsiteX171" fmla="*/ 352425 w 771525"/>
              <a:gd name="connsiteY171" fmla="*/ 184785 h 657224"/>
              <a:gd name="connsiteX172" fmla="*/ 390525 w 771525"/>
              <a:gd name="connsiteY172" fmla="*/ 178117 h 657224"/>
              <a:gd name="connsiteX173" fmla="*/ 390525 w 771525"/>
              <a:gd name="connsiteY173" fmla="*/ 234315 h 657224"/>
              <a:gd name="connsiteX174" fmla="*/ 352425 w 771525"/>
              <a:gd name="connsiteY174" fmla="*/ 241935 h 657224"/>
              <a:gd name="connsiteX175" fmla="*/ 409575 w 771525"/>
              <a:gd name="connsiteY175" fmla="*/ 229553 h 657224"/>
              <a:gd name="connsiteX176" fmla="*/ 409575 w 771525"/>
              <a:gd name="connsiteY176" fmla="*/ 173355 h 657224"/>
              <a:gd name="connsiteX177" fmla="*/ 447675 w 771525"/>
              <a:gd name="connsiteY177" fmla="*/ 160973 h 657224"/>
              <a:gd name="connsiteX178" fmla="*/ 447675 w 771525"/>
              <a:gd name="connsiteY178" fmla="*/ 216217 h 657224"/>
              <a:gd name="connsiteX179" fmla="*/ 409575 w 771525"/>
              <a:gd name="connsiteY179" fmla="*/ 229553 h 657224"/>
              <a:gd name="connsiteX180" fmla="*/ 466725 w 771525"/>
              <a:gd name="connsiteY180" fmla="*/ 206692 h 657224"/>
              <a:gd name="connsiteX181" fmla="*/ 466725 w 771525"/>
              <a:gd name="connsiteY181" fmla="*/ 152400 h 657224"/>
              <a:gd name="connsiteX182" fmla="*/ 495300 w 771525"/>
              <a:gd name="connsiteY182" fmla="*/ 133350 h 657224"/>
              <a:gd name="connsiteX183" fmla="*/ 495300 w 771525"/>
              <a:gd name="connsiteY183" fmla="*/ 171450 h 657224"/>
              <a:gd name="connsiteX184" fmla="*/ 466725 w 771525"/>
              <a:gd name="connsiteY184" fmla="*/ 206692 h 657224"/>
              <a:gd name="connsiteX185" fmla="*/ 47625 w 771525"/>
              <a:gd name="connsiteY185" fmla="*/ 206692 h 657224"/>
              <a:gd name="connsiteX186" fmla="*/ 19050 w 771525"/>
              <a:gd name="connsiteY186" fmla="*/ 172403 h 657224"/>
              <a:gd name="connsiteX187" fmla="*/ 19050 w 771525"/>
              <a:gd name="connsiteY187" fmla="*/ 134303 h 657224"/>
              <a:gd name="connsiteX188" fmla="*/ 47625 w 771525"/>
              <a:gd name="connsiteY188" fmla="*/ 153353 h 657224"/>
              <a:gd name="connsiteX189" fmla="*/ 47625 w 771525"/>
              <a:gd name="connsiteY189" fmla="*/ 206692 h 657224"/>
              <a:gd name="connsiteX190" fmla="*/ 19050 w 771525"/>
              <a:gd name="connsiteY190" fmla="*/ 96203 h 657224"/>
              <a:gd name="connsiteX191" fmla="*/ 257175 w 771525"/>
              <a:gd name="connsiteY191" fmla="*/ 20002 h 657224"/>
              <a:gd name="connsiteX192" fmla="*/ 495300 w 771525"/>
              <a:gd name="connsiteY192" fmla="*/ 96203 h 657224"/>
              <a:gd name="connsiteX193" fmla="*/ 257175 w 771525"/>
              <a:gd name="connsiteY193" fmla="*/ 172403 h 657224"/>
              <a:gd name="connsiteX194" fmla="*/ 19050 w 771525"/>
              <a:gd name="connsiteY194" fmla="*/ 96203 h 657224"/>
              <a:gd name="connsiteX195" fmla="*/ 52388 w 771525"/>
              <a:gd name="connsiteY195" fmla="*/ 315278 h 657224"/>
              <a:gd name="connsiteX196" fmla="*/ 209550 w 771525"/>
              <a:gd name="connsiteY196" fmla="*/ 383858 h 657224"/>
              <a:gd name="connsiteX197" fmla="*/ 209550 w 771525"/>
              <a:gd name="connsiteY197" fmla="*/ 426720 h 657224"/>
              <a:gd name="connsiteX198" fmla="*/ 19050 w 771525"/>
              <a:gd name="connsiteY198" fmla="*/ 352425 h 657224"/>
              <a:gd name="connsiteX199" fmla="*/ 52388 w 771525"/>
              <a:gd name="connsiteY199" fmla="*/ 315278 h 657224"/>
              <a:gd name="connsiteX200" fmla="*/ 47625 w 771525"/>
              <a:gd name="connsiteY200" fmla="*/ 463868 h 657224"/>
              <a:gd name="connsiteX201" fmla="*/ 19050 w 771525"/>
              <a:gd name="connsiteY201" fmla="*/ 429578 h 657224"/>
              <a:gd name="connsiteX202" fmla="*/ 19050 w 771525"/>
              <a:gd name="connsiteY202" fmla="*/ 391478 h 657224"/>
              <a:gd name="connsiteX203" fmla="*/ 47625 w 771525"/>
              <a:gd name="connsiteY203" fmla="*/ 410528 h 657224"/>
              <a:gd name="connsiteX204" fmla="*/ 47625 w 771525"/>
              <a:gd name="connsiteY204" fmla="*/ 463868 h 657224"/>
              <a:gd name="connsiteX205" fmla="*/ 104775 w 771525"/>
              <a:gd name="connsiteY205" fmla="*/ 486727 h 657224"/>
              <a:gd name="connsiteX206" fmla="*/ 66675 w 771525"/>
              <a:gd name="connsiteY206" fmla="*/ 473393 h 657224"/>
              <a:gd name="connsiteX207" fmla="*/ 66675 w 771525"/>
              <a:gd name="connsiteY207" fmla="*/ 418148 h 657224"/>
              <a:gd name="connsiteX208" fmla="*/ 104775 w 771525"/>
              <a:gd name="connsiteY208" fmla="*/ 430530 h 657224"/>
              <a:gd name="connsiteX209" fmla="*/ 104775 w 771525"/>
              <a:gd name="connsiteY209" fmla="*/ 486727 h 657224"/>
              <a:gd name="connsiteX210" fmla="*/ 161925 w 771525"/>
              <a:gd name="connsiteY210" fmla="*/ 499110 h 657224"/>
              <a:gd name="connsiteX211" fmla="*/ 123825 w 771525"/>
              <a:gd name="connsiteY211" fmla="*/ 492443 h 657224"/>
              <a:gd name="connsiteX212" fmla="*/ 123825 w 771525"/>
              <a:gd name="connsiteY212" fmla="*/ 436245 h 657224"/>
              <a:gd name="connsiteX213" fmla="*/ 161925 w 771525"/>
              <a:gd name="connsiteY213" fmla="*/ 442912 h 657224"/>
              <a:gd name="connsiteX214" fmla="*/ 161925 w 771525"/>
              <a:gd name="connsiteY214" fmla="*/ 499110 h 657224"/>
              <a:gd name="connsiteX215" fmla="*/ 180975 w 771525"/>
              <a:gd name="connsiteY215" fmla="*/ 443865 h 657224"/>
              <a:gd name="connsiteX216" fmla="*/ 210503 w 771525"/>
              <a:gd name="connsiteY216" fmla="*/ 446723 h 657224"/>
              <a:gd name="connsiteX217" fmla="*/ 219075 w 771525"/>
              <a:gd name="connsiteY217" fmla="*/ 466725 h 657224"/>
              <a:gd name="connsiteX218" fmla="*/ 219075 w 771525"/>
              <a:gd name="connsiteY218" fmla="*/ 504825 h 657224"/>
              <a:gd name="connsiteX219" fmla="*/ 180975 w 771525"/>
              <a:gd name="connsiteY219" fmla="*/ 501968 h 657224"/>
              <a:gd name="connsiteX220" fmla="*/ 180975 w 771525"/>
              <a:gd name="connsiteY220" fmla="*/ 443865 h 657224"/>
              <a:gd name="connsiteX221" fmla="*/ 238125 w 771525"/>
              <a:gd name="connsiteY221" fmla="*/ 483870 h 657224"/>
              <a:gd name="connsiteX222" fmla="*/ 257175 w 771525"/>
              <a:gd name="connsiteY222" fmla="*/ 495300 h 657224"/>
              <a:gd name="connsiteX223" fmla="*/ 257175 w 771525"/>
              <a:gd name="connsiteY223" fmla="*/ 504825 h 657224"/>
              <a:gd name="connsiteX224" fmla="*/ 238125 w 771525"/>
              <a:gd name="connsiteY224" fmla="*/ 504825 h 657224"/>
              <a:gd name="connsiteX225" fmla="*/ 238125 w 771525"/>
              <a:gd name="connsiteY225" fmla="*/ 483870 h 657224"/>
              <a:gd name="connsiteX226" fmla="*/ 276225 w 771525"/>
              <a:gd name="connsiteY226" fmla="*/ 562927 h 657224"/>
              <a:gd name="connsiteX227" fmla="*/ 276225 w 771525"/>
              <a:gd name="connsiteY227" fmla="*/ 524827 h 657224"/>
              <a:gd name="connsiteX228" fmla="*/ 304800 w 771525"/>
              <a:gd name="connsiteY228" fmla="*/ 543877 h 657224"/>
              <a:gd name="connsiteX229" fmla="*/ 304800 w 771525"/>
              <a:gd name="connsiteY229" fmla="*/ 598170 h 657224"/>
              <a:gd name="connsiteX230" fmla="*/ 276225 w 771525"/>
              <a:gd name="connsiteY230" fmla="*/ 562927 h 657224"/>
              <a:gd name="connsiteX231" fmla="*/ 276225 w 771525"/>
              <a:gd name="connsiteY231" fmla="*/ 562927 h 657224"/>
              <a:gd name="connsiteX232" fmla="*/ 495300 w 771525"/>
              <a:gd name="connsiteY232" fmla="*/ 581025 h 657224"/>
              <a:gd name="connsiteX233" fmla="*/ 514350 w 771525"/>
              <a:gd name="connsiteY233" fmla="*/ 581025 h 657224"/>
              <a:gd name="connsiteX234" fmla="*/ 533400 w 771525"/>
              <a:gd name="connsiteY234" fmla="*/ 581025 h 657224"/>
              <a:gd name="connsiteX235" fmla="*/ 533400 w 771525"/>
              <a:gd name="connsiteY235" fmla="*/ 638175 h 657224"/>
              <a:gd name="connsiteX236" fmla="*/ 514350 w 771525"/>
              <a:gd name="connsiteY236" fmla="*/ 638175 h 657224"/>
              <a:gd name="connsiteX237" fmla="*/ 495300 w 771525"/>
              <a:gd name="connsiteY237" fmla="*/ 638175 h 657224"/>
              <a:gd name="connsiteX238" fmla="*/ 495300 w 771525"/>
              <a:gd name="connsiteY238" fmla="*/ 581025 h 657224"/>
              <a:gd name="connsiteX239" fmla="*/ 723900 w 771525"/>
              <a:gd name="connsiteY239" fmla="*/ 542925 h 657224"/>
              <a:gd name="connsiteX240" fmla="*/ 752475 w 771525"/>
              <a:gd name="connsiteY240" fmla="*/ 523875 h 657224"/>
              <a:gd name="connsiteX241" fmla="*/ 752475 w 771525"/>
              <a:gd name="connsiteY241" fmla="*/ 561975 h 657224"/>
              <a:gd name="connsiteX242" fmla="*/ 723900 w 771525"/>
              <a:gd name="connsiteY242" fmla="*/ 596265 h 657224"/>
              <a:gd name="connsiteX243" fmla="*/ 723900 w 771525"/>
              <a:gd name="connsiteY243" fmla="*/ 542925 h 65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771525" h="657224">
                <a:moveTo>
                  <a:pt x="723900" y="429578"/>
                </a:moveTo>
                <a:lnTo>
                  <a:pt x="723900" y="361950"/>
                </a:lnTo>
                <a:cubicBezTo>
                  <a:pt x="723900" y="316230"/>
                  <a:pt x="650558" y="285750"/>
                  <a:pt x="561975" y="273368"/>
                </a:cubicBezTo>
                <a:lnTo>
                  <a:pt x="561975" y="219075"/>
                </a:lnTo>
                <a:cubicBezTo>
                  <a:pt x="561975" y="203835"/>
                  <a:pt x="553403" y="182880"/>
                  <a:pt x="514350" y="162878"/>
                </a:cubicBezTo>
                <a:lnTo>
                  <a:pt x="514350" y="95250"/>
                </a:lnTo>
                <a:cubicBezTo>
                  <a:pt x="514350" y="33338"/>
                  <a:pt x="381953" y="0"/>
                  <a:pt x="257175" y="0"/>
                </a:cubicBezTo>
                <a:cubicBezTo>
                  <a:pt x="132398" y="0"/>
                  <a:pt x="0" y="33338"/>
                  <a:pt x="0" y="95250"/>
                </a:cubicBezTo>
                <a:lnTo>
                  <a:pt x="0" y="171450"/>
                </a:lnTo>
                <a:cubicBezTo>
                  <a:pt x="0" y="194310"/>
                  <a:pt x="18098" y="213360"/>
                  <a:pt x="47625" y="228600"/>
                </a:cubicBezTo>
                <a:lnTo>
                  <a:pt x="47625" y="295275"/>
                </a:lnTo>
                <a:cubicBezTo>
                  <a:pt x="47625" y="295275"/>
                  <a:pt x="47625" y="295275"/>
                  <a:pt x="47625" y="296228"/>
                </a:cubicBezTo>
                <a:cubicBezTo>
                  <a:pt x="8573" y="316230"/>
                  <a:pt x="0" y="338137"/>
                  <a:pt x="0" y="352425"/>
                </a:cubicBezTo>
                <a:lnTo>
                  <a:pt x="0" y="428625"/>
                </a:lnTo>
                <a:cubicBezTo>
                  <a:pt x="0" y="490537"/>
                  <a:pt x="132398" y="523875"/>
                  <a:pt x="257175" y="523875"/>
                </a:cubicBezTo>
                <a:lnTo>
                  <a:pt x="257175" y="561975"/>
                </a:lnTo>
                <a:cubicBezTo>
                  <a:pt x="257175" y="623888"/>
                  <a:pt x="389573" y="657225"/>
                  <a:pt x="514350" y="657225"/>
                </a:cubicBezTo>
                <a:cubicBezTo>
                  <a:pt x="639128" y="657225"/>
                  <a:pt x="771525" y="623888"/>
                  <a:pt x="771525" y="561975"/>
                </a:cubicBezTo>
                <a:lnTo>
                  <a:pt x="771525" y="485775"/>
                </a:lnTo>
                <a:cubicBezTo>
                  <a:pt x="771525" y="471487"/>
                  <a:pt x="762953" y="449580"/>
                  <a:pt x="723900" y="429578"/>
                </a:cubicBezTo>
                <a:close/>
                <a:moveTo>
                  <a:pt x="752475" y="486727"/>
                </a:moveTo>
                <a:cubicBezTo>
                  <a:pt x="752475" y="522923"/>
                  <a:pt x="654368" y="562927"/>
                  <a:pt x="514350" y="562927"/>
                </a:cubicBezTo>
                <a:cubicBezTo>
                  <a:pt x="402908" y="562927"/>
                  <a:pt x="318135" y="537210"/>
                  <a:pt x="287655" y="508635"/>
                </a:cubicBezTo>
                <a:cubicBezTo>
                  <a:pt x="287655" y="508635"/>
                  <a:pt x="287655" y="508635"/>
                  <a:pt x="287655" y="508635"/>
                </a:cubicBezTo>
                <a:cubicBezTo>
                  <a:pt x="345758" y="526733"/>
                  <a:pt x="405765" y="535305"/>
                  <a:pt x="465773" y="534352"/>
                </a:cubicBezTo>
                <a:cubicBezTo>
                  <a:pt x="581978" y="534352"/>
                  <a:pt x="705803" y="504825"/>
                  <a:pt x="721043" y="451485"/>
                </a:cubicBezTo>
                <a:cubicBezTo>
                  <a:pt x="741998" y="461962"/>
                  <a:pt x="752475" y="474345"/>
                  <a:pt x="752475" y="486727"/>
                </a:cubicBezTo>
                <a:close/>
                <a:moveTo>
                  <a:pt x="590550" y="577215"/>
                </a:moveTo>
                <a:lnTo>
                  <a:pt x="590550" y="634365"/>
                </a:lnTo>
                <a:cubicBezTo>
                  <a:pt x="578168" y="635318"/>
                  <a:pt x="565785" y="637223"/>
                  <a:pt x="552450" y="637223"/>
                </a:cubicBezTo>
                <a:lnTo>
                  <a:pt x="552450" y="580073"/>
                </a:lnTo>
                <a:cubicBezTo>
                  <a:pt x="565785" y="580073"/>
                  <a:pt x="578168" y="579120"/>
                  <a:pt x="590550" y="577215"/>
                </a:cubicBezTo>
                <a:close/>
                <a:moveTo>
                  <a:pt x="609600" y="575310"/>
                </a:moveTo>
                <a:cubicBezTo>
                  <a:pt x="622935" y="573405"/>
                  <a:pt x="635318" y="571500"/>
                  <a:pt x="647700" y="568643"/>
                </a:cubicBezTo>
                <a:lnTo>
                  <a:pt x="647700" y="624840"/>
                </a:lnTo>
                <a:cubicBezTo>
                  <a:pt x="636270" y="627698"/>
                  <a:pt x="622935" y="629602"/>
                  <a:pt x="609600" y="631508"/>
                </a:cubicBezTo>
                <a:lnTo>
                  <a:pt x="609600" y="575310"/>
                </a:lnTo>
                <a:close/>
                <a:moveTo>
                  <a:pt x="666750" y="563880"/>
                </a:moveTo>
                <a:cubicBezTo>
                  <a:pt x="680085" y="561023"/>
                  <a:pt x="692468" y="556260"/>
                  <a:pt x="704850" y="551498"/>
                </a:cubicBezTo>
                <a:lnTo>
                  <a:pt x="704850" y="606743"/>
                </a:lnTo>
                <a:cubicBezTo>
                  <a:pt x="692468" y="612458"/>
                  <a:pt x="680085" y="616268"/>
                  <a:pt x="666750" y="620077"/>
                </a:cubicBezTo>
                <a:lnTo>
                  <a:pt x="666750" y="563880"/>
                </a:lnTo>
                <a:close/>
                <a:moveTo>
                  <a:pt x="361950" y="620077"/>
                </a:moveTo>
                <a:cubicBezTo>
                  <a:pt x="348615" y="616268"/>
                  <a:pt x="336233" y="612458"/>
                  <a:pt x="323850" y="606743"/>
                </a:cubicBezTo>
                <a:lnTo>
                  <a:pt x="323850" y="551498"/>
                </a:lnTo>
                <a:cubicBezTo>
                  <a:pt x="336233" y="556260"/>
                  <a:pt x="348615" y="560070"/>
                  <a:pt x="361950" y="563880"/>
                </a:cubicBezTo>
                <a:lnTo>
                  <a:pt x="361950" y="620077"/>
                </a:lnTo>
                <a:close/>
                <a:moveTo>
                  <a:pt x="381000" y="568643"/>
                </a:moveTo>
                <a:cubicBezTo>
                  <a:pt x="393383" y="571500"/>
                  <a:pt x="405765" y="573405"/>
                  <a:pt x="419100" y="575310"/>
                </a:cubicBezTo>
                <a:lnTo>
                  <a:pt x="419100" y="632460"/>
                </a:lnTo>
                <a:cubicBezTo>
                  <a:pt x="405765" y="630555"/>
                  <a:pt x="392430" y="627698"/>
                  <a:pt x="381000" y="625793"/>
                </a:cubicBezTo>
                <a:lnTo>
                  <a:pt x="381000" y="568643"/>
                </a:lnTo>
                <a:close/>
                <a:moveTo>
                  <a:pt x="438150" y="577215"/>
                </a:moveTo>
                <a:cubicBezTo>
                  <a:pt x="450533" y="578168"/>
                  <a:pt x="463868" y="580073"/>
                  <a:pt x="476250" y="580073"/>
                </a:cubicBezTo>
                <a:lnTo>
                  <a:pt x="476250" y="637223"/>
                </a:lnTo>
                <a:cubicBezTo>
                  <a:pt x="462915" y="636270"/>
                  <a:pt x="450533" y="635318"/>
                  <a:pt x="438150" y="634365"/>
                </a:cubicBezTo>
                <a:lnTo>
                  <a:pt x="438150" y="577215"/>
                </a:lnTo>
                <a:close/>
                <a:moveTo>
                  <a:pt x="209550" y="362903"/>
                </a:moveTo>
                <a:lnTo>
                  <a:pt x="209550" y="365760"/>
                </a:lnTo>
                <a:cubicBezTo>
                  <a:pt x="196215" y="363855"/>
                  <a:pt x="182880" y="360998"/>
                  <a:pt x="171450" y="359093"/>
                </a:cubicBezTo>
                <a:lnTo>
                  <a:pt x="171450" y="302895"/>
                </a:lnTo>
                <a:cubicBezTo>
                  <a:pt x="183833" y="305753"/>
                  <a:pt x="196215" y="307658"/>
                  <a:pt x="209550" y="309562"/>
                </a:cubicBezTo>
                <a:lnTo>
                  <a:pt x="209550" y="362903"/>
                </a:lnTo>
                <a:close/>
                <a:moveTo>
                  <a:pt x="228600" y="439103"/>
                </a:moveTo>
                <a:lnTo>
                  <a:pt x="228600" y="401003"/>
                </a:lnTo>
                <a:cubicBezTo>
                  <a:pt x="237173" y="408623"/>
                  <a:pt x="246698" y="415290"/>
                  <a:pt x="257175" y="420053"/>
                </a:cubicBezTo>
                <a:lnTo>
                  <a:pt x="257175" y="474345"/>
                </a:lnTo>
                <a:cubicBezTo>
                  <a:pt x="239078" y="461962"/>
                  <a:pt x="228600" y="450533"/>
                  <a:pt x="228600" y="439103"/>
                </a:cubicBezTo>
                <a:lnTo>
                  <a:pt x="228600" y="439103"/>
                </a:lnTo>
                <a:close/>
                <a:moveTo>
                  <a:pt x="704850" y="439103"/>
                </a:moveTo>
                <a:cubicBezTo>
                  <a:pt x="704850" y="450533"/>
                  <a:pt x="694373" y="462915"/>
                  <a:pt x="676275" y="473393"/>
                </a:cubicBezTo>
                <a:lnTo>
                  <a:pt x="676275" y="419100"/>
                </a:lnTo>
                <a:cubicBezTo>
                  <a:pt x="686753" y="414337"/>
                  <a:pt x="696278" y="407670"/>
                  <a:pt x="704850" y="400050"/>
                </a:cubicBezTo>
                <a:lnTo>
                  <a:pt x="704850" y="439103"/>
                </a:lnTo>
                <a:close/>
                <a:moveTo>
                  <a:pt x="657225" y="482918"/>
                </a:moveTo>
                <a:cubicBezTo>
                  <a:pt x="644843" y="488633"/>
                  <a:pt x="632460" y="492443"/>
                  <a:pt x="619125" y="496252"/>
                </a:cubicBezTo>
                <a:lnTo>
                  <a:pt x="619125" y="440055"/>
                </a:lnTo>
                <a:cubicBezTo>
                  <a:pt x="632460" y="437198"/>
                  <a:pt x="644843" y="432435"/>
                  <a:pt x="657225" y="427673"/>
                </a:cubicBezTo>
                <a:lnTo>
                  <a:pt x="657225" y="482918"/>
                </a:lnTo>
                <a:close/>
                <a:moveTo>
                  <a:pt x="600075" y="501015"/>
                </a:moveTo>
                <a:cubicBezTo>
                  <a:pt x="588645" y="503873"/>
                  <a:pt x="575310" y="505777"/>
                  <a:pt x="561975" y="507683"/>
                </a:cubicBezTo>
                <a:lnTo>
                  <a:pt x="561975" y="450533"/>
                </a:lnTo>
                <a:cubicBezTo>
                  <a:pt x="575310" y="448628"/>
                  <a:pt x="587693" y="446723"/>
                  <a:pt x="600075" y="443865"/>
                </a:cubicBezTo>
                <a:lnTo>
                  <a:pt x="600075" y="501015"/>
                </a:lnTo>
                <a:close/>
                <a:moveTo>
                  <a:pt x="542925" y="510540"/>
                </a:moveTo>
                <a:cubicBezTo>
                  <a:pt x="530543" y="511493"/>
                  <a:pt x="518160" y="513398"/>
                  <a:pt x="504825" y="513398"/>
                </a:cubicBezTo>
                <a:lnTo>
                  <a:pt x="504825" y="456248"/>
                </a:lnTo>
                <a:cubicBezTo>
                  <a:pt x="517208" y="455295"/>
                  <a:pt x="530543" y="454343"/>
                  <a:pt x="542925" y="453390"/>
                </a:cubicBezTo>
                <a:lnTo>
                  <a:pt x="542925" y="510540"/>
                </a:lnTo>
                <a:close/>
                <a:moveTo>
                  <a:pt x="485775" y="514350"/>
                </a:moveTo>
                <a:cubicBezTo>
                  <a:pt x="479108" y="514350"/>
                  <a:pt x="473393" y="514350"/>
                  <a:pt x="466725" y="514350"/>
                </a:cubicBezTo>
                <a:cubicBezTo>
                  <a:pt x="460058" y="514350"/>
                  <a:pt x="454343" y="514350"/>
                  <a:pt x="447675" y="514350"/>
                </a:cubicBezTo>
                <a:lnTo>
                  <a:pt x="447675" y="457200"/>
                </a:lnTo>
                <a:cubicBezTo>
                  <a:pt x="454343" y="457200"/>
                  <a:pt x="460058" y="457200"/>
                  <a:pt x="466725" y="457200"/>
                </a:cubicBezTo>
                <a:cubicBezTo>
                  <a:pt x="473393" y="457200"/>
                  <a:pt x="479108" y="457200"/>
                  <a:pt x="485775" y="457200"/>
                </a:cubicBezTo>
                <a:lnTo>
                  <a:pt x="485775" y="514350"/>
                </a:lnTo>
                <a:close/>
                <a:moveTo>
                  <a:pt x="428625" y="514350"/>
                </a:moveTo>
                <a:cubicBezTo>
                  <a:pt x="415290" y="513398"/>
                  <a:pt x="402908" y="512445"/>
                  <a:pt x="390525" y="511493"/>
                </a:cubicBezTo>
                <a:lnTo>
                  <a:pt x="390525" y="454343"/>
                </a:lnTo>
                <a:cubicBezTo>
                  <a:pt x="402908" y="455295"/>
                  <a:pt x="416243" y="457200"/>
                  <a:pt x="428625" y="457200"/>
                </a:cubicBezTo>
                <a:lnTo>
                  <a:pt x="428625" y="514350"/>
                </a:lnTo>
                <a:close/>
                <a:moveTo>
                  <a:pt x="371475" y="508635"/>
                </a:moveTo>
                <a:cubicBezTo>
                  <a:pt x="358140" y="506730"/>
                  <a:pt x="344805" y="503873"/>
                  <a:pt x="333375" y="501968"/>
                </a:cubicBezTo>
                <a:lnTo>
                  <a:pt x="333375" y="445770"/>
                </a:lnTo>
                <a:cubicBezTo>
                  <a:pt x="345758" y="448628"/>
                  <a:pt x="358140" y="450533"/>
                  <a:pt x="371475" y="452437"/>
                </a:cubicBezTo>
                <a:lnTo>
                  <a:pt x="371475" y="508635"/>
                </a:lnTo>
                <a:close/>
                <a:moveTo>
                  <a:pt x="314325" y="496252"/>
                </a:moveTo>
                <a:cubicBezTo>
                  <a:pt x="300990" y="492443"/>
                  <a:pt x="288608" y="488633"/>
                  <a:pt x="276225" y="482918"/>
                </a:cubicBezTo>
                <a:lnTo>
                  <a:pt x="276225" y="427673"/>
                </a:lnTo>
                <a:cubicBezTo>
                  <a:pt x="288608" y="432435"/>
                  <a:pt x="300990" y="436245"/>
                  <a:pt x="314325" y="440055"/>
                </a:cubicBezTo>
                <a:lnTo>
                  <a:pt x="314325" y="496252"/>
                </a:lnTo>
                <a:close/>
                <a:moveTo>
                  <a:pt x="704850" y="362903"/>
                </a:moveTo>
                <a:cubicBezTo>
                  <a:pt x="704850" y="399098"/>
                  <a:pt x="606743" y="439103"/>
                  <a:pt x="466725" y="439103"/>
                </a:cubicBezTo>
                <a:cubicBezTo>
                  <a:pt x="326708" y="439103"/>
                  <a:pt x="228600" y="399098"/>
                  <a:pt x="228600" y="362903"/>
                </a:cubicBezTo>
                <a:cubicBezTo>
                  <a:pt x="228600" y="326708"/>
                  <a:pt x="326708" y="286703"/>
                  <a:pt x="466725" y="286703"/>
                </a:cubicBezTo>
                <a:cubicBezTo>
                  <a:pt x="606743" y="286703"/>
                  <a:pt x="704850" y="326708"/>
                  <a:pt x="704850" y="362903"/>
                </a:cubicBezTo>
                <a:close/>
                <a:moveTo>
                  <a:pt x="228600" y="324803"/>
                </a:moveTo>
                <a:lnTo>
                  <a:pt x="228600" y="310515"/>
                </a:lnTo>
                <a:cubicBezTo>
                  <a:pt x="234315" y="311468"/>
                  <a:pt x="240030" y="311468"/>
                  <a:pt x="245745" y="312420"/>
                </a:cubicBezTo>
                <a:cubicBezTo>
                  <a:pt x="240030" y="316230"/>
                  <a:pt x="234315" y="320040"/>
                  <a:pt x="228600" y="324803"/>
                </a:cubicBezTo>
                <a:close/>
                <a:moveTo>
                  <a:pt x="526733" y="269558"/>
                </a:moveTo>
                <a:cubicBezTo>
                  <a:pt x="532448" y="265748"/>
                  <a:pt x="538163" y="261937"/>
                  <a:pt x="543878" y="257175"/>
                </a:cubicBezTo>
                <a:lnTo>
                  <a:pt x="543878" y="271462"/>
                </a:lnTo>
                <a:cubicBezTo>
                  <a:pt x="537210" y="270510"/>
                  <a:pt x="532448" y="270510"/>
                  <a:pt x="526733" y="269558"/>
                </a:cubicBezTo>
                <a:close/>
                <a:moveTo>
                  <a:pt x="512445" y="183833"/>
                </a:moveTo>
                <a:cubicBezTo>
                  <a:pt x="532448" y="195262"/>
                  <a:pt x="542925" y="207645"/>
                  <a:pt x="542925" y="219075"/>
                </a:cubicBezTo>
                <a:cubicBezTo>
                  <a:pt x="542925" y="235267"/>
                  <a:pt x="521970" y="253365"/>
                  <a:pt x="486728" y="266700"/>
                </a:cubicBezTo>
                <a:cubicBezTo>
                  <a:pt x="480060" y="266700"/>
                  <a:pt x="473393" y="266700"/>
                  <a:pt x="466725" y="266700"/>
                </a:cubicBezTo>
                <a:cubicBezTo>
                  <a:pt x="400050" y="266700"/>
                  <a:pt x="330518" y="276225"/>
                  <a:pt x="280988" y="295275"/>
                </a:cubicBezTo>
                <a:cubicBezTo>
                  <a:pt x="180975" y="292418"/>
                  <a:pt x="106680" y="268605"/>
                  <a:pt x="79058" y="241935"/>
                </a:cubicBezTo>
                <a:cubicBezTo>
                  <a:pt x="79058" y="241935"/>
                  <a:pt x="79058" y="241935"/>
                  <a:pt x="79058" y="241935"/>
                </a:cubicBezTo>
                <a:cubicBezTo>
                  <a:pt x="137160" y="260033"/>
                  <a:pt x="197168" y="268605"/>
                  <a:pt x="257175" y="267653"/>
                </a:cubicBezTo>
                <a:cubicBezTo>
                  <a:pt x="373380" y="267653"/>
                  <a:pt x="497205" y="238125"/>
                  <a:pt x="512445" y="183833"/>
                </a:cubicBezTo>
                <a:close/>
                <a:moveTo>
                  <a:pt x="152400" y="297180"/>
                </a:moveTo>
                <a:lnTo>
                  <a:pt x="152400" y="353378"/>
                </a:lnTo>
                <a:cubicBezTo>
                  <a:pt x="139065" y="349568"/>
                  <a:pt x="126683" y="345758"/>
                  <a:pt x="114300" y="340043"/>
                </a:cubicBezTo>
                <a:lnTo>
                  <a:pt x="114300" y="284798"/>
                </a:lnTo>
                <a:cubicBezTo>
                  <a:pt x="126683" y="289560"/>
                  <a:pt x="140018" y="294323"/>
                  <a:pt x="152400" y="297180"/>
                </a:cubicBezTo>
                <a:close/>
                <a:moveTo>
                  <a:pt x="95250" y="276225"/>
                </a:moveTo>
                <a:lnTo>
                  <a:pt x="95250" y="330518"/>
                </a:lnTo>
                <a:cubicBezTo>
                  <a:pt x="77153" y="319087"/>
                  <a:pt x="66675" y="307658"/>
                  <a:pt x="66675" y="296228"/>
                </a:cubicBezTo>
                <a:lnTo>
                  <a:pt x="66675" y="258128"/>
                </a:lnTo>
                <a:cubicBezTo>
                  <a:pt x="75248" y="264795"/>
                  <a:pt x="84773" y="271462"/>
                  <a:pt x="95250" y="276225"/>
                </a:cubicBezTo>
                <a:close/>
                <a:moveTo>
                  <a:pt x="66675" y="216217"/>
                </a:moveTo>
                <a:lnTo>
                  <a:pt x="66675" y="160973"/>
                </a:lnTo>
                <a:cubicBezTo>
                  <a:pt x="79058" y="165735"/>
                  <a:pt x="91440" y="169545"/>
                  <a:pt x="104775" y="173355"/>
                </a:cubicBezTo>
                <a:lnTo>
                  <a:pt x="104775" y="229553"/>
                </a:lnTo>
                <a:cubicBezTo>
                  <a:pt x="92393" y="225742"/>
                  <a:pt x="79058" y="221933"/>
                  <a:pt x="66675" y="216217"/>
                </a:cubicBezTo>
                <a:close/>
                <a:moveTo>
                  <a:pt x="123825" y="234315"/>
                </a:moveTo>
                <a:lnTo>
                  <a:pt x="123825" y="178117"/>
                </a:lnTo>
                <a:cubicBezTo>
                  <a:pt x="136208" y="180975"/>
                  <a:pt x="148590" y="182880"/>
                  <a:pt x="161925" y="184785"/>
                </a:cubicBezTo>
                <a:lnTo>
                  <a:pt x="161925" y="241935"/>
                </a:lnTo>
                <a:cubicBezTo>
                  <a:pt x="148590" y="240030"/>
                  <a:pt x="136208" y="237173"/>
                  <a:pt x="123825" y="234315"/>
                </a:cubicBezTo>
                <a:close/>
                <a:moveTo>
                  <a:pt x="180975" y="243840"/>
                </a:moveTo>
                <a:lnTo>
                  <a:pt x="180975" y="186690"/>
                </a:lnTo>
                <a:cubicBezTo>
                  <a:pt x="193358" y="187642"/>
                  <a:pt x="206693" y="189548"/>
                  <a:pt x="219075" y="189548"/>
                </a:cubicBezTo>
                <a:lnTo>
                  <a:pt x="219075" y="246698"/>
                </a:lnTo>
                <a:cubicBezTo>
                  <a:pt x="205740" y="246698"/>
                  <a:pt x="193358" y="245745"/>
                  <a:pt x="180975" y="243840"/>
                </a:cubicBezTo>
                <a:close/>
                <a:moveTo>
                  <a:pt x="238125" y="247650"/>
                </a:moveTo>
                <a:lnTo>
                  <a:pt x="238125" y="190500"/>
                </a:lnTo>
                <a:cubicBezTo>
                  <a:pt x="244792" y="190500"/>
                  <a:pt x="250508" y="190500"/>
                  <a:pt x="257175" y="190500"/>
                </a:cubicBezTo>
                <a:cubicBezTo>
                  <a:pt x="263843" y="190500"/>
                  <a:pt x="269558" y="190500"/>
                  <a:pt x="276225" y="190500"/>
                </a:cubicBezTo>
                <a:lnTo>
                  <a:pt x="276225" y="247650"/>
                </a:lnTo>
                <a:cubicBezTo>
                  <a:pt x="269558" y="247650"/>
                  <a:pt x="263843" y="247650"/>
                  <a:pt x="257175" y="247650"/>
                </a:cubicBezTo>
                <a:cubicBezTo>
                  <a:pt x="250508" y="247650"/>
                  <a:pt x="244792" y="248603"/>
                  <a:pt x="238125" y="247650"/>
                </a:cubicBezTo>
                <a:close/>
                <a:moveTo>
                  <a:pt x="295275" y="247650"/>
                </a:moveTo>
                <a:lnTo>
                  <a:pt x="295275" y="190500"/>
                </a:lnTo>
                <a:cubicBezTo>
                  <a:pt x="307658" y="189548"/>
                  <a:pt x="320993" y="188595"/>
                  <a:pt x="333375" y="187642"/>
                </a:cubicBezTo>
                <a:lnTo>
                  <a:pt x="333375" y="244792"/>
                </a:lnTo>
                <a:cubicBezTo>
                  <a:pt x="320993" y="245745"/>
                  <a:pt x="308610" y="246698"/>
                  <a:pt x="295275" y="247650"/>
                </a:cubicBezTo>
                <a:close/>
                <a:moveTo>
                  <a:pt x="352425" y="241935"/>
                </a:moveTo>
                <a:lnTo>
                  <a:pt x="352425" y="184785"/>
                </a:lnTo>
                <a:cubicBezTo>
                  <a:pt x="365760" y="182880"/>
                  <a:pt x="378143" y="180975"/>
                  <a:pt x="390525" y="178117"/>
                </a:cubicBezTo>
                <a:lnTo>
                  <a:pt x="390525" y="234315"/>
                </a:lnTo>
                <a:cubicBezTo>
                  <a:pt x="379095" y="237173"/>
                  <a:pt x="365760" y="240030"/>
                  <a:pt x="352425" y="241935"/>
                </a:cubicBezTo>
                <a:close/>
                <a:moveTo>
                  <a:pt x="409575" y="229553"/>
                </a:moveTo>
                <a:lnTo>
                  <a:pt x="409575" y="173355"/>
                </a:lnTo>
                <a:cubicBezTo>
                  <a:pt x="422910" y="170498"/>
                  <a:pt x="435293" y="165735"/>
                  <a:pt x="447675" y="160973"/>
                </a:cubicBezTo>
                <a:lnTo>
                  <a:pt x="447675" y="216217"/>
                </a:lnTo>
                <a:cubicBezTo>
                  <a:pt x="435293" y="221933"/>
                  <a:pt x="422910" y="225742"/>
                  <a:pt x="409575" y="229553"/>
                </a:cubicBezTo>
                <a:close/>
                <a:moveTo>
                  <a:pt x="466725" y="206692"/>
                </a:moveTo>
                <a:lnTo>
                  <a:pt x="466725" y="152400"/>
                </a:lnTo>
                <a:cubicBezTo>
                  <a:pt x="477203" y="147638"/>
                  <a:pt x="486728" y="140970"/>
                  <a:pt x="495300" y="133350"/>
                </a:cubicBezTo>
                <a:lnTo>
                  <a:pt x="495300" y="171450"/>
                </a:lnTo>
                <a:cubicBezTo>
                  <a:pt x="495300" y="183833"/>
                  <a:pt x="485775" y="195262"/>
                  <a:pt x="466725" y="206692"/>
                </a:cubicBezTo>
                <a:close/>
                <a:moveTo>
                  <a:pt x="47625" y="206692"/>
                </a:moveTo>
                <a:cubicBezTo>
                  <a:pt x="29528" y="195262"/>
                  <a:pt x="19050" y="183833"/>
                  <a:pt x="19050" y="172403"/>
                </a:cubicBezTo>
                <a:lnTo>
                  <a:pt x="19050" y="134303"/>
                </a:lnTo>
                <a:cubicBezTo>
                  <a:pt x="27623" y="141923"/>
                  <a:pt x="37148" y="148590"/>
                  <a:pt x="47625" y="153353"/>
                </a:cubicBezTo>
                <a:lnTo>
                  <a:pt x="47625" y="206692"/>
                </a:lnTo>
                <a:close/>
                <a:moveTo>
                  <a:pt x="19050" y="96203"/>
                </a:moveTo>
                <a:cubicBezTo>
                  <a:pt x="19050" y="60007"/>
                  <a:pt x="117158" y="20002"/>
                  <a:pt x="257175" y="20002"/>
                </a:cubicBezTo>
                <a:cubicBezTo>
                  <a:pt x="397193" y="20002"/>
                  <a:pt x="495300" y="60007"/>
                  <a:pt x="495300" y="96203"/>
                </a:cubicBezTo>
                <a:cubicBezTo>
                  <a:pt x="495300" y="132398"/>
                  <a:pt x="397193" y="172403"/>
                  <a:pt x="257175" y="172403"/>
                </a:cubicBezTo>
                <a:cubicBezTo>
                  <a:pt x="117158" y="172403"/>
                  <a:pt x="19050" y="131445"/>
                  <a:pt x="19050" y="96203"/>
                </a:cubicBezTo>
                <a:close/>
                <a:moveTo>
                  <a:pt x="52388" y="315278"/>
                </a:moveTo>
                <a:cubicBezTo>
                  <a:pt x="69533" y="350520"/>
                  <a:pt x="134303" y="373380"/>
                  <a:pt x="209550" y="383858"/>
                </a:cubicBezTo>
                <a:lnTo>
                  <a:pt x="209550" y="426720"/>
                </a:lnTo>
                <a:cubicBezTo>
                  <a:pt x="95250" y="419100"/>
                  <a:pt x="19050" y="383858"/>
                  <a:pt x="19050" y="352425"/>
                </a:cubicBezTo>
                <a:cubicBezTo>
                  <a:pt x="19050" y="340043"/>
                  <a:pt x="31433" y="327660"/>
                  <a:pt x="52388" y="315278"/>
                </a:cubicBezTo>
                <a:close/>
                <a:moveTo>
                  <a:pt x="47625" y="463868"/>
                </a:moveTo>
                <a:cubicBezTo>
                  <a:pt x="29528" y="452437"/>
                  <a:pt x="19050" y="441008"/>
                  <a:pt x="19050" y="429578"/>
                </a:cubicBezTo>
                <a:lnTo>
                  <a:pt x="19050" y="391478"/>
                </a:lnTo>
                <a:cubicBezTo>
                  <a:pt x="27623" y="399098"/>
                  <a:pt x="37148" y="405765"/>
                  <a:pt x="47625" y="410528"/>
                </a:cubicBezTo>
                <a:lnTo>
                  <a:pt x="47625" y="463868"/>
                </a:lnTo>
                <a:close/>
                <a:moveTo>
                  <a:pt x="104775" y="486727"/>
                </a:moveTo>
                <a:cubicBezTo>
                  <a:pt x="91440" y="482918"/>
                  <a:pt x="79058" y="479108"/>
                  <a:pt x="66675" y="473393"/>
                </a:cubicBezTo>
                <a:lnTo>
                  <a:pt x="66675" y="418148"/>
                </a:lnTo>
                <a:cubicBezTo>
                  <a:pt x="79058" y="422910"/>
                  <a:pt x="91440" y="426720"/>
                  <a:pt x="104775" y="430530"/>
                </a:cubicBezTo>
                <a:lnTo>
                  <a:pt x="104775" y="486727"/>
                </a:lnTo>
                <a:close/>
                <a:moveTo>
                  <a:pt x="161925" y="499110"/>
                </a:moveTo>
                <a:cubicBezTo>
                  <a:pt x="148590" y="497205"/>
                  <a:pt x="135255" y="494348"/>
                  <a:pt x="123825" y="492443"/>
                </a:cubicBezTo>
                <a:lnTo>
                  <a:pt x="123825" y="436245"/>
                </a:lnTo>
                <a:cubicBezTo>
                  <a:pt x="136208" y="439103"/>
                  <a:pt x="148590" y="441008"/>
                  <a:pt x="161925" y="442912"/>
                </a:cubicBezTo>
                <a:lnTo>
                  <a:pt x="161925" y="499110"/>
                </a:lnTo>
                <a:close/>
                <a:moveTo>
                  <a:pt x="180975" y="443865"/>
                </a:moveTo>
                <a:cubicBezTo>
                  <a:pt x="190500" y="444818"/>
                  <a:pt x="200025" y="445770"/>
                  <a:pt x="210503" y="446723"/>
                </a:cubicBezTo>
                <a:cubicBezTo>
                  <a:pt x="211455" y="453390"/>
                  <a:pt x="215265" y="460058"/>
                  <a:pt x="219075" y="466725"/>
                </a:cubicBezTo>
                <a:lnTo>
                  <a:pt x="219075" y="504825"/>
                </a:lnTo>
                <a:cubicBezTo>
                  <a:pt x="205740" y="503873"/>
                  <a:pt x="193358" y="502920"/>
                  <a:pt x="180975" y="501968"/>
                </a:cubicBezTo>
                <a:lnTo>
                  <a:pt x="180975" y="443865"/>
                </a:lnTo>
                <a:close/>
                <a:moveTo>
                  <a:pt x="238125" y="483870"/>
                </a:moveTo>
                <a:cubicBezTo>
                  <a:pt x="243840" y="487680"/>
                  <a:pt x="250508" y="491490"/>
                  <a:pt x="257175" y="495300"/>
                </a:cubicBezTo>
                <a:lnTo>
                  <a:pt x="257175" y="504825"/>
                </a:lnTo>
                <a:cubicBezTo>
                  <a:pt x="250508" y="504825"/>
                  <a:pt x="244792" y="504825"/>
                  <a:pt x="238125" y="504825"/>
                </a:cubicBezTo>
                <a:lnTo>
                  <a:pt x="238125" y="483870"/>
                </a:lnTo>
                <a:close/>
                <a:moveTo>
                  <a:pt x="276225" y="562927"/>
                </a:moveTo>
                <a:lnTo>
                  <a:pt x="276225" y="524827"/>
                </a:lnTo>
                <a:cubicBezTo>
                  <a:pt x="284798" y="532448"/>
                  <a:pt x="294323" y="539115"/>
                  <a:pt x="304800" y="543877"/>
                </a:cubicBezTo>
                <a:lnTo>
                  <a:pt x="304800" y="598170"/>
                </a:lnTo>
                <a:cubicBezTo>
                  <a:pt x="286703" y="585788"/>
                  <a:pt x="276225" y="574358"/>
                  <a:pt x="276225" y="562927"/>
                </a:cubicBezTo>
                <a:lnTo>
                  <a:pt x="276225" y="562927"/>
                </a:lnTo>
                <a:close/>
                <a:moveTo>
                  <a:pt x="495300" y="581025"/>
                </a:moveTo>
                <a:cubicBezTo>
                  <a:pt x="501968" y="581025"/>
                  <a:pt x="507683" y="581025"/>
                  <a:pt x="514350" y="581025"/>
                </a:cubicBezTo>
                <a:cubicBezTo>
                  <a:pt x="521018" y="581025"/>
                  <a:pt x="526733" y="581025"/>
                  <a:pt x="533400" y="581025"/>
                </a:cubicBezTo>
                <a:lnTo>
                  <a:pt x="533400" y="638175"/>
                </a:lnTo>
                <a:cubicBezTo>
                  <a:pt x="526733" y="638175"/>
                  <a:pt x="521018" y="638175"/>
                  <a:pt x="514350" y="638175"/>
                </a:cubicBezTo>
                <a:cubicBezTo>
                  <a:pt x="507683" y="638175"/>
                  <a:pt x="501968" y="638175"/>
                  <a:pt x="495300" y="638175"/>
                </a:cubicBezTo>
                <a:lnTo>
                  <a:pt x="495300" y="581025"/>
                </a:lnTo>
                <a:close/>
                <a:moveTo>
                  <a:pt x="723900" y="542925"/>
                </a:moveTo>
                <a:cubicBezTo>
                  <a:pt x="734378" y="538163"/>
                  <a:pt x="743903" y="531495"/>
                  <a:pt x="752475" y="523875"/>
                </a:cubicBezTo>
                <a:lnTo>
                  <a:pt x="752475" y="561975"/>
                </a:lnTo>
                <a:cubicBezTo>
                  <a:pt x="752475" y="573405"/>
                  <a:pt x="741998" y="585788"/>
                  <a:pt x="723900" y="596265"/>
                </a:cubicBezTo>
                <a:lnTo>
                  <a:pt x="723900" y="542925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59" name="Graphic 58" descr="Wine outline">
            <a:extLst>
              <a:ext uri="{FF2B5EF4-FFF2-40B4-BE49-F238E27FC236}">
                <a16:creationId xmlns:a16="http://schemas.microsoft.com/office/drawing/2014/main" id="{1F7BA7E6-8F95-FE76-02C0-C93631DD5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359678" y="2336578"/>
            <a:ext cx="914400" cy="914400"/>
          </a:xfrm>
          <a:prstGeom prst="rect">
            <a:avLst/>
          </a:prstGeom>
        </p:spPr>
      </p:pic>
      <p:pic>
        <p:nvPicPr>
          <p:cNvPr id="4" name="Graphic 3" descr="Maple Leaf outline">
            <a:extLst>
              <a:ext uri="{FF2B5EF4-FFF2-40B4-BE49-F238E27FC236}">
                <a16:creationId xmlns:a16="http://schemas.microsoft.com/office/drawing/2014/main" id="{DC975380-FD21-522C-10C2-ADE83A0D5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824962" y="23291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4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5" grpId="0" animBg="1"/>
      <p:bldP spid="44" grpId="0" animBg="1"/>
      <p:bldP spid="1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Binary example</a:t>
            </a:r>
            <a:endParaRPr/>
          </a:p>
        </p:txBody>
      </p:sp>
      <p:sp>
        <p:nvSpPr>
          <p:cNvPr id="234" name="Google Shape;234;p17"/>
          <p:cNvSpPr txBox="1">
            <a:spLocks noGrp="1"/>
          </p:cNvSpPr>
          <p:nvPr>
            <p:ph type="body" idx="2"/>
          </p:nvPr>
        </p:nvSpPr>
        <p:spPr>
          <a:xfrm>
            <a:off x="4835857" y="1708150"/>
            <a:ext cx="3922381" cy="406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2200"/>
              <a:t>Can the result of a glucose tolerance test predict diabetes diagnosis?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768 individuals tested for diabetes 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268 with positive result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/>
              <a:t>Glucose concentration after tolerance test recorded</a:t>
            </a:r>
            <a:endParaRPr/>
          </a:p>
        </p:txBody>
      </p:sp>
      <p:sp>
        <p:nvSpPr>
          <p:cNvPr id="235" name="Google Shape;235;p17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67</a:t>
            </a:fld>
            <a:endParaRPr/>
          </a:p>
        </p:txBody>
      </p:sp>
      <p:pic>
        <p:nvPicPr>
          <p:cNvPr id="236" name="Google Shape;236;p17" descr="A graph of blood glucose concentration&#10;&#10;Description automatically generated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000" y="1581737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Binary example</a:t>
            </a:r>
            <a:endParaRPr/>
          </a:p>
        </p:txBody>
      </p:sp>
      <p:sp>
        <p:nvSpPr>
          <p:cNvPr id="242" name="Google Shape;242;p18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68</a:t>
            </a:fld>
            <a:endParaRPr/>
          </a:p>
        </p:txBody>
      </p:sp>
      <p:pic>
        <p:nvPicPr>
          <p:cNvPr id="243" name="Google Shape;243;p18" descr="A graph of blood glucose test result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068" y="1482212"/>
            <a:ext cx="73914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Binary example</a:t>
            </a:r>
            <a:endParaRPr/>
          </a:p>
        </p:txBody>
      </p:sp>
      <p:sp>
        <p:nvSpPr>
          <p:cNvPr id="249" name="Google Shape;249;p19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69</a:t>
            </a:fld>
            <a:endParaRPr/>
          </a:p>
        </p:txBody>
      </p:sp>
      <p:sp>
        <p:nvSpPr>
          <p:cNvPr id="250" name="Google Shape;250;p19"/>
          <p:cNvSpPr txBox="1"/>
          <p:nvPr/>
        </p:nvSpPr>
        <p:spPr>
          <a:xfrm>
            <a:off x="404773" y="1721617"/>
            <a:ext cx="4111625" cy="406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Could just fit a linear model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= -0.49 + 0.007x</a:t>
            </a:r>
            <a:endParaRPr/>
          </a:p>
          <a:p>
            <a:pPr marL="101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&lt; 2.2x10</a:t>
            </a:r>
            <a:r>
              <a:rPr lang="en-GB" sz="2400" b="0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-16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But..?</a:t>
            </a:r>
            <a:endParaRPr/>
          </a:p>
        </p:txBody>
      </p:sp>
      <p:pic>
        <p:nvPicPr>
          <p:cNvPr id="2" name="Google Shape;259;p20" descr="A graph of blood glucose concentration&#10;&#10;Description automatically generated">
            <a:extLst>
              <a:ext uri="{FF2B5EF4-FFF2-40B4-BE49-F238E27FC236}">
                <a16:creationId xmlns:a16="http://schemas.microsoft.com/office/drawing/2014/main" id="{B69A7A92-7027-89CF-7069-6383FC778A4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9825" y="1595167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inference</a:t>
            </a:r>
            <a:r>
              <a:rPr lang="en-GB"/>
              <a:t>: simplifying </a:t>
            </a:r>
            <a:r>
              <a:rPr lang="en-GB" dirty="0"/>
              <a:t>framework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 bwMode="auto">
          <a:xfrm>
            <a:off x="7862888" y="6451600"/>
            <a:ext cx="900112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3B84A50D-3EE8-4C4C-AEDA-A3757F6A4A77}" type="slidenum">
              <a:rPr lang="en-GB" smtClean="0">
                <a:solidFill>
                  <a:schemeClr val="bg1"/>
                </a:solidFill>
              </a:rPr>
              <a:pPr>
                <a:defRPr/>
              </a:pPr>
              <a:t>7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3518" y="1772816"/>
            <a:ext cx="2160000" cy="144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38ED21-0C52-C614-14FC-6443048F28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2518" y="1581862"/>
            <a:ext cx="3635603" cy="2247899"/>
          </a:xfrm>
          <a:prstGeom prst="rect">
            <a:avLst/>
          </a:prstGeom>
        </p:spPr>
      </p:pic>
      <p:sp>
        <p:nvSpPr>
          <p:cNvPr id="3" name="Right Arrow 12">
            <a:extLst>
              <a:ext uri="{FF2B5EF4-FFF2-40B4-BE49-F238E27FC236}">
                <a16:creationId xmlns:a16="http://schemas.microsoft.com/office/drawing/2014/main" id="{19A2642E-EA3F-622F-658B-617653DC668C}"/>
              </a:ext>
            </a:extLst>
          </p:cNvPr>
          <p:cNvSpPr/>
          <p:nvPr/>
        </p:nvSpPr>
        <p:spPr>
          <a:xfrm flipH="1">
            <a:off x="4088116" y="2061757"/>
            <a:ext cx="1843177" cy="864096"/>
          </a:xfrm>
          <a:prstGeom prst="rightArrow">
            <a:avLst/>
          </a:prstGeom>
          <a:solidFill>
            <a:srgbClr val="007EE6"/>
          </a:solidFill>
          <a:ln>
            <a:solidFill>
              <a:srgbClr val="0072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6211500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Binary example</a:t>
            </a:r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70</a:t>
            </a:fld>
            <a:endParaRPr/>
          </a:p>
        </p:txBody>
      </p:sp>
      <p:sp>
        <p:nvSpPr>
          <p:cNvPr id="258" name="Google Shape;258;p20"/>
          <p:cNvSpPr txBox="1"/>
          <p:nvPr/>
        </p:nvSpPr>
        <p:spPr>
          <a:xfrm>
            <a:off x="404773" y="1721617"/>
            <a:ext cx="3798737" cy="406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But: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Predicts values outside the [0-1] range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20" descr="A graph of blood glucose concentration&#10;&#10;Description automatically generated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9825" y="1595167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Binary example</a:t>
            </a:r>
            <a:endParaRPr/>
          </a:p>
        </p:txBody>
      </p:sp>
      <p:sp>
        <p:nvSpPr>
          <p:cNvPr id="265" name="Google Shape;265;p21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71</a:t>
            </a:fld>
            <a:endParaRPr/>
          </a:p>
        </p:txBody>
      </p:sp>
      <p:sp>
        <p:nvSpPr>
          <p:cNvPr id="266" name="Google Shape;266;p21"/>
          <p:cNvSpPr txBox="1"/>
          <p:nvPr/>
        </p:nvSpPr>
        <p:spPr>
          <a:xfrm>
            <a:off x="404773" y="1721617"/>
            <a:ext cx="3798737" cy="406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But:</a:t>
            </a: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Predicts values outside the [0-1] range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Assumptions of linear model are violated</a:t>
            </a:r>
            <a:endParaRPr/>
          </a:p>
        </p:txBody>
      </p:sp>
      <p:pic>
        <p:nvPicPr>
          <p:cNvPr id="267" name="Google Shape;26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9934" y="1901205"/>
            <a:ext cx="4169293" cy="3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Binary example</a:t>
            </a:r>
            <a:endParaRPr/>
          </a:p>
        </p:txBody>
      </p:sp>
      <p:sp>
        <p:nvSpPr>
          <p:cNvPr id="273" name="Google Shape;273;p22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72</a:t>
            </a:fld>
            <a:endParaRPr/>
          </a:p>
        </p:txBody>
      </p:sp>
      <p:sp>
        <p:nvSpPr>
          <p:cNvPr id="274" name="Google Shape;274;p22"/>
          <p:cNvSpPr txBox="1"/>
          <p:nvPr/>
        </p:nvSpPr>
        <p:spPr>
          <a:xfrm>
            <a:off x="404772" y="1721617"/>
            <a:ext cx="3730500" cy="406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a </a:t>
            </a:r>
            <a:r>
              <a:rPr lang="en-GB"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logistic curve</a:t>
            </a:r>
            <a:r>
              <a:rPr lang="en-GB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284;p23" descr="A graph with a blue line&#10;&#10;Description automatically generated">
            <a:extLst>
              <a:ext uri="{FF2B5EF4-FFF2-40B4-BE49-F238E27FC236}">
                <a16:creationId xmlns:a16="http://schemas.microsoft.com/office/drawing/2014/main" id="{BD6A34A6-21CB-C46F-94E4-D5AB1039AA7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228" y="1595167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Binary example</a:t>
            </a:r>
            <a:endParaRPr/>
          </a:p>
        </p:txBody>
      </p:sp>
      <p:sp>
        <p:nvSpPr>
          <p:cNvPr id="281" name="Google Shape;281;p23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73</a:t>
            </a:fld>
            <a:endParaRPr/>
          </a:p>
        </p:txBody>
      </p:sp>
      <p:sp>
        <p:nvSpPr>
          <p:cNvPr id="282" name="Google Shape;282;p23"/>
          <p:cNvSpPr txBox="1"/>
          <p:nvPr/>
        </p:nvSpPr>
        <p:spPr>
          <a:xfrm>
            <a:off x="404772" y="1721617"/>
            <a:ext cx="3921600" cy="40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GB"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Equation of a logistic curve:</a:t>
            </a:r>
            <a:endParaRPr/>
          </a:p>
          <a:p>
            <a:pPr marL="101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3"/>
          <p:cNvSpPr txBox="1"/>
          <p:nvPr/>
        </p:nvSpPr>
        <p:spPr>
          <a:xfrm>
            <a:off x="964884" y="3574933"/>
            <a:ext cx="2801344" cy="90281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284" name="Google Shape;284;p23" descr="A graph with a blue line&#10;&#10;Description automatically generated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9228" y="1595167"/>
            <a:ext cx="432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/>
          <p:nvPr/>
        </p:nvSpPr>
        <p:spPr>
          <a:xfrm>
            <a:off x="3256671" y="3720106"/>
            <a:ext cx="2847239" cy="126924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3484033" y="3819632"/>
            <a:ext cx="2392513" cy="7698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08" name="Google Shape;308;p26"/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dirty="0"/>
              <a:t>Link function</a:t>
            </a:r>
            <a:endParaRPr dirty="0"/>
          </a:p>
        </p:txBody>
      </p:sp>
      <p:sp>
        <p:nvSpPr>
          <p:cNvPr id="309" name="Google Shape;309;p26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74</a:t>
            </a:fld>
            <a:endParaRPr/>
          </a:p>
        </p:txBody>
      </p:sp>
      <p:sp>
        <p:nvSpPr>
          <p:cNvPr id="310" name="Google Shape;310;p26"/>
          <p:cNvSpPr txBox="1"/>
          <p:nvPr/>
        </p:nvSpPr>
        <p:spPr>
          <a:xfrm>
            <a:off x="515649" y="4081695"/>
            <a:ext cx="1917512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184" r="-1591" b="-3832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11" name="Google Shape;311;p26"/>
          <p:cNvSpPr txBox="1"/>
          <p:nvPr/>
        </p:nvSpPr>
        <p:spPr>
          <a:xfrm>
            <a:off x="515649" y="1772918"/>
            <a:ext cx="8112702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equation is embedded inside a non-linear equation</a:t>
            </a:r>
            <a:endParaRPr dirty="0"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embedding has </a:t>
            </a:r>
            <a:r>
              <a:rPr lang="en-GB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generalised </a:t>
            </a:r>
            <a:r>
              <a:rPr lang="en-GB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linear model</a:t>
            </a:r>
            <a:endParaRPr dirty="0"/>
          </a:p>
          <a:p>
            <a:pPr marL="342900" marR="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GB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non-linear equation is called an </a:t>
            </a:r>
            <a:r>
              <a:rPr lang="en-GB" sz="2000" b="1" dirty="0">
                <a:solidFill>
                  <a:schemeClr val="accent2"/>
                </a:solidFill>
              </a:rPr>
              <a:t>inverse l</a:t>
            </a:r>
            <a:r>
              <a:rPr lang="en-GB" sz="20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ink function</a:t>
            </a:r>
            <a:endParaRPr dirty="0"/>
          </a:p>
        </p:txBody>
      </p:sp>
      <p:sp>
        <p:nvSpPr>
          <p:cNvPr id="312" name="Google Shape;312;p26"/>
          <p:cNvSpPr txBox="1"/>
          <p:nvPr/>
        </p:nvSpPr>
        <p:spPr>
          <a:xfrm>
            <a:off x="6148490" y="3820915"/>
            <a:ext cx="2556020" cy="70621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313" name="Google Shape;313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87375" y="4589523"/>
            <a:ext cx="6051895" cy="1087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00;p25">
            <a:extLst>
              <a:ext uri="{FF2B5EF4-FFF2-40B4-BE49-F238E27FC236}">
                <a16:creationId xmlns:a16="http://schemas.microsoft.com/office/drawing/2014/main" id="{9159DB2C-29A6-1F3A-4815-58BEE5EF2FA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2278"/>
          <a:stretch/>
        </p:blipFill>
        <p:spPr>
          <a:xfrm>
            <a:off x="1689654" y="4589523"/>
            <a:ext cx="3578087" cy="821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 animBg="1"/>
      <p:bldP spid="310" grpId="0" animBg="1"/>
      <p:bldP spid="3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7" descr="A graph with lines and dots&#10;&#10;Description automatically generated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9825" y="1595167"/>
            <a:ext cx="4320000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7"/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What are we predicting?</a:t>
            </a:r>
            <a:endParaRPr/>
          </a:p>
        </p:txBody>
      </p:sp>
      <p:sp>
        <p:nvSpPr>
          <p:cNvPr id="320" name="Google Shape;320;p27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75</a:t>
            </a:fld>
            <a:endParaRPr/>
          </a:p>
        </p:txBody>
      </p:sp>
      <p:sp>
        <p:nvSpPr>
          <p:cNvPr id="322" name="Google Shape;322;p27"/>
          <p:cNvSpPr txBox="1"/>
          <p:nvPr/>
        </p:nvSpPr>
        <p:spPr>
          <a:xfrm>
            <a:off x="515649" y="1663130"/>
            <a:ext cx="3479158" cy="70949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" name="Google Shape;299;p25">
            <a:extLst>
              <a:ext uri="{FF2B5EF4-FFF2-40B4-BE49-F238E27FC236}">
                <a16:creationId xmlns:a16="http://schemas.microsoft.com/office/drawing/2014/main" id="{21E58030-09FB-9C76-E3DE-BBFDF7720C66}"/>
              </a:ext>
            </a:extLst>
          </p:cNvPr>
          <p:cNvSpPr txBox="1"/>
          <p:nvPr/>
        </p:nvSpPr>
        <p:spPr>
          <a:xfrm>
            <a:off x="515649" y="2688054"/>
            <a:ext cx="3479158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Predicts values between 0 and 1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Represents the probability of “success” for a given value of x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Probability of positive diabetes test when glucose concentration is 150 ≈ 55%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0"/>
          <p:cNvSpPr txBox="1">
            <a:spLocks noGrp="1"/>
          </p:cNvSpPr>
          <p:nvPr>
            <p:ph type="body" idx="2"/>
          </p:nvPr>
        </p:nvSpPr>
        <p:spPr>
          <a:xfrm>
            <a:off x="382588" y="1708150"/>
            <a:ext cx="4111625" cy="406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2400" b="1" dirty="0"/>
              <a:t>Ordinary least squares (OLS)</a:t>
            </a:r>
            <a:endParaRPr dirty="0"/>
          </a:p>
          <a:p>
            <a:pPr marL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400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 dirty="0"/>
              <a:t>“Analytical” or exact solution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 dirty="0"/>
              <a:t>Aim to minimise the sum of the square of the residuals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 dirty="0"/>
              <a:t>Difference between model and actual data = residuals</a:t>
            </a:r>
            <a:endParaRPr dirty="0"/>
          </a:p>
        </p:txBody>
      </p:sp>
      <p:sp>
        <p:nvSpPr>
          <p:cNvPr id="690" name="Google Shape;690;p60"/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Maximum likelihood estimation</a:t>
            </a:r>
            <a:endParaRPr/>
          </a:p>
        </p:txBody>
      </p:sp>
      <p:sp>
        <p:nvSpPr>
          <p:cNvPr id="691" name="Google Shape;691;p60"/>
          <p:cNvSpPr txBox="1">
            <a:spLocks noGrp="1"/>
          </p:cNvSpPr>
          <p:nvPr>
            <p:ph type="body" idx="1"/>
          </p:nvPr>
        </p:nvSpPr>
        <p:spPr>
          <a:xfrm>
            <a:off x="4649787" y="1702296"/>
            <a:ext cx="4110038" cy="406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 sz="2400" b="1" dirty="0"/>
              <a:t>Maximum likelihood estimation (MLE)</a:t>
            </a:r>
            <a:endParaRPr dirty="0"/>
          </a:p>
          <a:p>
            <a:pPr marL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400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 dirty="0"/>
              <a:t>“Numerical” or approximate solution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 dirty="0"/>
              <a:t>Aim to maximise the </a:t>
            </a:r>
            <a:r>
              <a:rPr lang="en-GB" sz="2000" dirty="0">
                <a:solidFill>
                  <a:schemeClr val="accent2"/>
                </a:solidFill>
              </a:rPr>
              <a:t>likelihood function</a:t>
            </a:r>
            <a:endParaRPr dirty="0"/>
          </a:p>
          <a:p>
            <a:pPr marL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2000" dirty="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GB" sz="2000" dirty="0"/>
              <a:t>Difference between model and actual data = </a:t>
            </a:r>
            <a:r>
              <a:rPr lang="en-GB" sz="2000" dirty="0">
                <a:solidFill>
                  <a:schemeClr val="accent2"/>
                </a:solidFill>
              </a:rPr>
              <a:t>deviance</a:t>
            </a:r>
            <a:endParaRPr dirty="0"/>
          </a:p>
        </p:txBody>
      </p:sp>
      <p:sp>
        <p:nvSpPr>
          <p:cNvPr id="693" name="Google Shape;693;p60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GB" smtClean="0"/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t>76</a:t>
            </a:fld>
            <a:endParaRPr sz="1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00;p61">
            <a:extLst>
              <a:ext uri="{FF2B5EF4-FFF2-40B4-BE49-F238E27FC236}">
                <a16:creationId xmlns:a16="http://schemas.microsoft.com/office/drawing/2014/main" id="{301A13E9-1423-411B-D25D-391D7FA726A6}"/>
              </a:ext>
            </a:extLst>
          </p:cNvPr>
          <p:cNvSpPr txBox="1"/>
          <p:nvPr/>
        </p:nvSpPr>
        <p:spPr>
          <a:xfrm>
            <a:off x="515649" y="1772918"/>
            <a:ext cx="8112702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Likelihood function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joint probability of the sample, as a function of the parameters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= if the distribution had a particular set of parameters, how likely is it that we would observe these data?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EA7125"/>
                </a:solidFill>
                <a:latin typeface="Arial"/>
                <a:cs typeface="Arial"/>
                <a:sym typeface="Arial"/>
              </a:rPr>
              <a:t>Keep iterating over different sets of parameter values, until we maximise this overall joint probability</a:t>
            </a:r>
            <a:endParaRPr dirty="0">
              <a:solidFill>
                <a:srgbClr val="EA7125"/>
              </a:solidFill>
            </a:endParaRPr>
          </a:p>
        </p:txBody>
      </p:sp>
      <p:sp>
        <p:nvSpPr>
          <p:cNvPr id="713" name="Google Shape;713;p63"/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Maximum likelihood estimation</a:t>
            </a:r>
            <a:endParaRPr/>
          </a:p>
        </p:txBody>
      </p:sp>
      <p:sp>
        <p:nvSpPr>
          <p:cNvPr id="714" name="Google Shape;714;p63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77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4"/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Maximum likelihood estimation</a:t>
            </a:r>
            <a:endParaRPr/>
          </a:p>
        </p:txBody>
      </p:sp>
      <p:sp>
        <p:nvSpPr>
          <p:cNvPr id="722" name="Google Shape;722;p64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78</a:t>
            </a:fld>
            <a:endParaRPr/>
          </a:p>
        </p:txBody>
      </p:sp>
      <p:grpSp>
        <p:nvGrpSpPr>
          <p:cNvPr id="723" name="Google Shape;723;p64"/>
          <p:cNvGrpSpPr/>
          <p:nvPr/>
        </p:nvGrpSpPr>
        <p:grpSpPr>
          <a:xfrm>
            <a:off x="611214" y="4054276"/>
            <a:ext cx="3175379" cy="144000"/>
            <a:chOff x="700587" y="2211725"/>
            <a:chExt cx="3175379" cy="144000"/>
          </a:xfrm>
        </p:grpSpPr>
        <p:cxnSp>
          <p:nvCxnSpPr>
            <p:cNvPr id="724" name="Google Shape;724;p64"/>
            <p:cNvCxnSpPr/>
            <p:nvPr/>
          </p:nvCxnSpPr>
          <p:spPr>
            <a:xfrm>
              <a:off x="700587" y="2283725"/>
              <a:ext cx="3175379" cy="0"/>
            </a:xfrm>
            <a:prstGeom prst="straightConnector1">
              <a:avLst/>
            </a:prstGeom>
            <a:noFill/>
            <a:ln w="9525" cap="flat" cmpd="sng">
              <a:solidFill>
                <a:srgbClr val="003C7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25" name="Google Shape;725;p64"/>
            <p:cNvSpPr/>
            <p:nvPr/>
          </p:nvSpPr>
          <p:spPr>
            <a:xfrm>
              <a:off x="2185217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64"/>
            <p:cNvSpPr/>
            <p:nvPr/>
          </p:nvSpPr>
          <p:spPr>
            <a:xfrm>
              <a:off x="2364913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64"/>
            <p:cNvSpPr/>
            <p:nvPr/>
          </p:nvSpPr>
          <p:spPr>
            <a:xfrm>
              <a:off x="2594650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64"/>
            <p:cNvSpPr/>
            <p:nvPr/>
          </p:nvSpPr>
          <p:spPr>
            <a:xfrm>
              <a:off x="2041217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64"/>
            <p:cNvSpPr/>
            <p:nvPr/>
          </p:nvSpPr>
          <p:spPr>
            <a:xfrm>
              <a:off x="1825217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64"/>
            <p:cNvSpPr/>
            <p:nvPr/>
          </p:nvSpPr>
          <p:spPr>
            <a:xfrm>
              <a:off x="1566349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64"/>
            <p:cNvSpPr/>
            <p:nvPr/>
          </p:nvSpPr>
          <p:spPr>
            <a:xfrm>
              <a:off x="2846345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64"/>
            <p:cNvSpPr/>
            <p:nvPr/>
          </p:nvSpPr>
          <p:spPr>
            <a:xfrm>
              <a:off x="1258655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64"/>
            <p:cNvSpPr/>
            <p:nvPr/>
          </p:nvSpPr>
          <p:spPr>
            <a:xfrm>
              <a:off x="3227040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64"/>
            <p:cNvSpPr/>
            <p:nvPr/>
          </p:nvSpPr>
          <p:spPr>
            <a:xfrm>
              <a:off x="3499973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64"/>
            <p:cNvSpPr/>
            <p:nvPr/>
          </p:nvSpPr>
          <p:spPr>
            <a:xfrm>
              <a:off x="872078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6" name="Google Shape;736;p64"/>
          <p:cNvSpPr txBox="1"/>
          <p:nvPr/>
        </p:nvSpPr>
        <p:spPr>
          <a:xfrm>
            <a:off x="1174609" y="1971080"/>
            <a:ext cx="1927361" cy="6463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847" t="-4716" r="-1579" b="-141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737" name="Google Shape;737;p64"/>
          <p:cNvCxnSpPr/>
          <p:nvPr/>
        </p:nvCxnSpPr>
        <p:spPr>
          <a:xfrm rot="10800000">
            <a:off x="5818414" y="2304143"/>
            <a:ext cx="0" cy="1988457"/>
          </a:xfrm>
          <a:prstGeom prst="straightConnector1">
            <a:avLst/>
          </a:prstGeom>
          <a:noFill/>
          <a:ln w="9525" cap="flat" cmpd="sng">
            <a:solidFill>
              <a:srgbClr val="003C7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8" name="Google Shape;738;p64"/>
          <p:cNvCxnSpPr/>
          <p:nvPr/>
        </p:nvCxnSpPr>
        <p:spPr>
          <a:xfrm>
            <a:off x="5818414" y="4288971"/>
            <a:ext cx="2496457" cy="0"/>
          </a:xfrm>
          <a:prstGeom prst="straightConnector1">
            <a:avLst/>
          </a:prstGeom>
          <a:noFill/>
          <a:ln w="9525" cap="flat" cmpd="sng">
            <a:solidFill>
              <a:srgbClr val="003C7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39" name="Google Shape;739;p64"/>
          <p:cNvSpPr txBox="1"/>
          <p:nvPr/>
        </p:nvSpPr>
        <p:spPr>
          <a:xfrm>
            <a:off x="4688860" y="2929039"/>
            <a:ext cx="11841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likelihood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4"/>
          <p:cNvSpPr txBox="1"/>
          <p:nvPr/>
        </p:nvSpPr>
        <p:spPr>
          <a:xfrm>
            <a:off x="6701509" y="4398693"/>
            <a:ext cx="15403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parameters</a:t>
            </a:r>
            <a:endParaRPr/>
          </a:p>
        </p:txBody>
      </p:sp>
      <p:sp>
        <p:nvSpPr>
          <p:cNvPr id="741" name="Google Shape;741;p64"/>
          <p:cNvSpPr txBox="1"/>
          <p:nvPr/>
        </p:nvSpPr>
        <p:spPr>
          <a:xfrm>
            <a:off x="2243434" y="6314878"/>
            <a:ext cx="607501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illustration was inspired by: </a:t>
            </a:r>
            <a:r>
              <a:rPr lang="en-GB" sz="11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https://www.youtube.com/watch?v=XepXtl9YKwc&amp;ab_channel=StatQuestwithJoshStarmer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65"/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Maximum likelihood estimation</a:t>
            </a:r>
            <a:endParaRPr/>
          </a:p>
        </p:txBody>
      </p:sp>
      <p:sp>
        <p:nvSpPr>
          <p:cNvPr id="747" name="Google Shape;747;p65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79</a:t>
            </a:fld>
            <a:endParaRPr/>
          </a:p>
        </p:txBody>
      </p:sp>
      <p:grpSp>
        <p:nvGrpSpPr>
          <p:cNvPr id="748" name="Google Shape;748;p65"/>
          <p:cNvGrpSpPr/>
          <p:nvPr/>
        </p:nvGrpSpPr>
        <p:grpSpPr>
          <a:xfrm>
            <a:off x="611214" y="4054276"/>
            <a:ext cx="3175379" cy="144000"/>
            <a:chOff x="700587" y="2211725"/>
            <a:chExt cx="3175379" cy="144000"/>
          </a:xfrm>
        </p:grpSpPr>
        <p:cxnSp>
          <p:nvCxnSpPr>
            <p:cNvPr id="749" name="Google Shape;749;p65"/>
            <p:cNvCxnSpPr/>
            <p:nvPr/>
          </p:nvCxnSpPr>
          <p:spPr>
            <a:xfrm>
              <a:off x="700587" y="2283725"/>
              <a:ext cx="3175379" cy="0"/>
            </a:xfrm>
            <a:prstGeom prst="straightConnector1">
              <a:avLst/>
            </a:prstGeom>
            <a:noFill/>
            <a:ln w="9525" cap="flat" cmpd="sng">
              <a:solidFill>
                <a:srgbClr val="003C7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50" name="Google Shape;750;p65"/>
            <p:cNvSpPr/>
            <p:nvPr/>
          </p:nvSpPr>
          <p:spPr>
            <a:xfrm>
              <a:off x="2185217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65"/>
            <p:cNvSpPr/>
            <p:nvPr/>
          </p:nvSpPr>
          <p:spPr>
            <a:xfrm>
              <a:off x="2364913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65"/>
            <p:cNvSpPr/>
            <p:nvPr/>
          </p:nvSpPr>
          <p:spPr>
            <a:xfrm>
              <a:off x="2594650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65"/>
            <p:cNvSpPr/>
            <p:nvPr/>
          </p:nvSpPr>
          <p:spPr>
            <a:xfrm>
              <a:off x="2041217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65"/>
            <p:cNvSpPr/>
            <p:nvPr/>
          </p:nvSpPr>
          <p:spPr>
            <a:xfrm>
              <a:off x="1825217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65"/>
            <p:cNvSpPr/>
            <p:nvPr/>
          </p:nvSpPr>
          <p:spPr>
            <a:xfrm>
              <a:off x="1566349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65"/>
            <p:cNvSpPr/>
            <p:nvPr/>
          </p:nvSpPr>
          <p:spPr>
            <a:xfrm>
              <a:off x="2846345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65"/>
            <p:cNvSpPr/>
            <p:nvPr/>
          </p:nvSpPr>
          <p:spPr>
            <a:xfrm>
              <a:off x="1258655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65"/>
            <p:cNvSpPr/>
            <p:nvPr/>
          </p:nvSpPr>
          <p:spPr>
            <a:xfrm>
              <a:off x="3227040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65"/>
            <p:cNvSpPr/>
            <p:nvPr/>
          </p:nvSpPr>
          <p:spPr>
            <a:xfrm>
              <a:off x="3499973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65"/>
            <p:cNvSpPr/>
            <p:nvPr/>
          </p:nvSpPr>
          <p:spPr>
            <a:xfrm>
              <a:off x="872078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1" name="Google Shape;761;p65"/>
          <p:cNvSpPr txBox="1"/>
          <p:nvPr/>
        </p:nvSpPr>
        <p:spPr>
          <a:xfrm>
            <a:off x="1174609" y="1971080"/>
            <a:ext cx="1927361" cy="6463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847" t="-4716" r="-1579" b="-141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762" name="Google Shape;762;p65"/>
          <p:cNvCxnSpPr/>
          <p:nvPr/>
        </p:nvCxnSpPr>
        <p:spPr>
          <a:xfrm rot="10800000">
            <a:off x="5818414" y="2304143"/>
            <a:ext cx="0" cy="1988457"/>
          </a:xfrm>
          <a:prstGeom prst="straightConnector1">
            <a:avLst/>
          </a:prstGeom>
          <a:noFill/>
          <a:ln w="9525" cap="flat" cmpd="sng">
            <a:solidFill>
              <a:srgbClr val="003C7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63" name="Google Shape;763;p65"/>
          <p:cNvCxnSpPr/>
          <p:nvPr/>
        </p:nvCxnSpPr>
        <p:spPr>
          <a:xfrm>
            <a:off x="5818414" y="4288971"/>
            <a:ext cx="2496457" cy="0"/>
          </a:xfrm>
          <a:prstGeom prst="straightConnector1">
            <a:avLst/>
          </a:prstGeom>
          <a:noFill/>
          <a:ln w="9525" cap="flat" cmpd="sng">
            <a:solidFill>
              <a:srgbClr val="003C7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64" name="Google Shape;764;p65"/>
          <p:cNvSpPr txBox="1"/>
          <p:nvPr/>
        </p:nvSpPr>
        <p:spPr>
          <a:xfrm>
            <a:off x="4688860" y="2929039"/>
            <a:ext cx="11841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likelihood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5"/>
          <p:cNvSpPr txBox="1"/>
          <p:nvPr/>
        </p:nvSpPr>
        <p:spPr>
          <a:xfrm>
            <a:off x="7127827" y="4398693"/>
            <a:ext cx="1114048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4371" t="-9999" r="-4370" b="-266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66" name="Google Shape;766;p65"/>
          <p:cNvSpPr/>
          <p:nvPr/>
        </p:nvSpPr>
        <p:spPr>
          <a:xfrm>
            <a:off x="6093954" y="3786475"/>
            <a:ext cx="291022" cy="267792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7" name="Google Shape;767;p65"/>
          <p:cNvGrpSpPr/>
          <p:nvPr/>
        </p:nvGrpSpPr>
        <p:grpSpPr>
          <a:xfrm>
            <a:off x="522134" y="2895668"/>
            <a:ext cx="1750072" cy="937147"/>
            <a:chOff x="4658436" y="2283725"/>
            <a:chExt cx="1380868" cy="937147"/>
          </a:xfrm>
        </p:grpSpPr>
        <p:sp>
          <p:nvSpPr>
            <p:cNvPr id="768" name="Google Shape;768;p65"/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65"/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0" name="Google Shape;770;p65"/>
          <p:cNvSpPr txBox="1"/>
          <p:nvPr/>
        </p:nvSpPr>
        <p:spPr>
          <a:xfrm>
            <a:off x="2243434" y="6314878"/>
            <a:ext cx="607501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illustration was inspired by: </a:t>
            </a:r>
            <a:r>
              <a:rPr lang="en-GB" sz="11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https://www.youtube.com/watch?v=XepXtl9YKwc&amp;ab_channel=StatQuestwithJoshStarmer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2" name="Google Shape;775;p66">
            <a:extLst>
              <a:ext uri="{FF2B5EF4-FFF2-40B4-BE49-F238E27FC236}">
                <a16:creationId xmlns:a16="http://schemas.microsoft.com/office/drawing/2014/main" id="{6A3FE97C-EB91-4368-28E8-F166A65DC7C2}"/>
              </a:ext>
            </a:extLst>
          </p:cNvPr>
          <p:cNvGrpSpPr/>
          <p:nvPr/>
        </p:nvGrpSpPr>
        <p:grpSpPr>
          <a:xfrm>
            <a:off x="522134" y="2895668"/>
            <a:ext cx="1750072" cy="937147"/>
            <a:chOff x="4658436" y="2283725"/>
            <a:chExt cx="1380868" cy="937147"/>
          </a:xfrm>
        </p:grpSpPr>
        <p:sp>
          <p:nvSpPr>
            <p:cNvPr id="3" name="Google Shape;776;p66">
              <a:extLst>
                <a:ext uri="{FF2B5EF4-FFF2-40B4-BE49-F238E27FC236}">
                  <a16:creationId xmlns:a16="http://schemas.microsoft.com/office/drawing/2014/main" id="{D33288C4-2E9F-0678-E5D5-28FCEDA1E364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777;p66">
              <a:extLst>
                <a:ext uri="{FF2B5EF4-FFF2-40B4-BE49-F238E27FC236}">
                  <a16:creationId xmlns:a16="http://schemas.microsoft.com/office/drawing/2014/main" id="{D94CADE4-B75F-C84D-E3C6-5821C3CB4942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" name="Google Shape;793;p66">
            <a:extLst>
              <a:ext uri="{FF2B5EF4-FFF2-40B4-BE49-F238E27FC236}">
                <a16:creationId xmlns:a16="http://schemas.microsoft.com/office/drawing/2014/main" id="{23972D44-CF35-A3D5-31C5-9DE04A88F498}"/>
              </a:ext>
            </a:extLst>
          </p:cNvPr>
          <p:cNvGrpSpPr/>
          <p:nvPr/>
        </p:nvGrpSpPr>
        <p:grpSpPr>
          <a:xfrm>
            <a:off x="902627" y="2895668"/>
            <a:ext cx="1750072" cy="937147"/>
            <a:chOff x="4658436" y="2283725"/>
            <a:chExt cx="1380868" cy="937147"/>
          </a:xfrm>
        </p:grpSpPr>
        <p:sp>
          <p:nvSpPr>
            <p:cNvPr id="6" name="Google Shape;794;p66">
              <a:extLst>
                <a:ext uri="{FF2B5EF4-FFF2-40B4-BE49-F238E27FC236}">
                  <a16:creationId xmlns:a16="http://schemas.microsoft.com/office/drawing/2014/main" id="{21E9BC5C-3DD6-AFCC-B6F0-04E651F90B1A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003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795;p66">
              <a:extLst>
                <a:ext uri="{FF2B5EF4-FFF2-40B4-BE49-F238E27FC236}">
                  <a16:creationId xmlns:a16="http://schemas.microsoft.com/office/drawing/2014/main" id="{99EE33D8-E1CE-0C69-EF4B-023470772547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003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Google Shape;796;p66">
            <a:extLst>
              <a:ext uri="{FF2B5EF4-FFF2-40B4-BE49-F238E27FC236}">
                <a16:creationId xmlns:a16="http://schemas.microsoft.com/office/drawing/2014/main" id="{F9E20ED1-86A4-2A98-6325-9D2B6D4BA1AD}"/>
              </a:ext>
            </a:extLst>
          </p:cNvPr>
          <p:cNvSpPr txBox="1"/>
          <p:nvPr/>
        </p:nvSpPr>
        <p:spPr>
          <a:xfrm>
            <a:off x="1174609" y="1971080"/>
            <a:ext cx="1927361" cy="64633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2847" t="-4716" r="-1579" b="-141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9" name="Google Shape;802;p66">
            <a:extLst>
              <a:ext uri="{FF2B5EF4-FFF2-40B4-BE49-F238E27FC236}">
                <a16:creationId xmlns:a16="http://schemas.microsoft.com/office/drawing/2014/main" id="{1AC0ED58-C200-F61A-A1DA-DCF83ECE87CA}"/>
              </a:ext>
            </a:extLst>
          </p:cNvPr>
          <p:cNvSpPr/>
          <p:nvPr/>
        </p:nvSpPr>
        <p:spPr>
          <a:xfrm>
            <a:off x="6467994" y="3429000"/>
            <a:ext cx="291022" cy="267792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oogle Shape;808;p67">
            <a:extLst>
              <a:ext uri="{FF2B5EF4-FFF2-40B4-BE49-F238E27FC236}">
                <a16:creationId xmlns:a16="http://schemas.microsoft.com/office/drawing/2014/main" id="{2C6ABC99-BF68-70A0-A6B1-7CE266BA8743}"/>
              </a:ext>
            </a:extLst>
          </p:cNvPr>
          <p:cNvGrpSpPr/>
          <p:nvPr/>
        </p:nvGrpSpPr>
        <p:grpSpPr>
          <a:xfrm>
            <a:off x="522134" y="2895668"/>
            <a:ext cx="1750072" cy="937147"/>
            <a:chOff x="4658436" y="2283725"/>
            <a:chExt cx="1380868" cy="937147"/>
          </a:xfrm>
        </p:grpSpPr>
        <p:sp>
          <p:nvSpPr>
            <p:cNvPr id="11" name="Google Shape;809;p67">
              <a:extLst>
                <a:ext uri="{FF2B5EF4-FFF2-40B4-BE49-F238E27FC236}">
                  <a16:creationId xmlns:a16="http://schemas.microsoft.com/office/drawing/2014/main" id="{CE04852B-761B-92DD-0C37-150DCE1A3DC9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810;p67">
              <a:extLst>
                <a:ext uri="{FF2B5EF4-FFF2-40B4-BE49-F238E27FC236}">
                  <a16:creationId xmlns:a16="http://schemas.microsoft.com/office/drawing/2014/main" id="{4A54EB24-6120-5CC2-D37B-72ED14A94A6A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oogle Shape;811;p67">
            <a:extLst>
              <a:ext uri="{FF2B5EF4-FFF2-40B4-BE49-F238E27FC236}">
                <a16:creationId xmlns:a16="http://schemas.microsoft.com/office/drawing/2014/main" id="{7B461428-4A3C-AE87-2868-AB7762D2838B}"/>
              </a:ext>
            </a:extLst>
          </p:cNvPr>
          <p:cNvGrpSpPr/>
          <p:nvPr/>
        </p:nvGrpSpPr>
        <p:grpSpPr>
          <a:xfrm>
            <a:off x="902627" y="2895668"/>
            <a:ext cx="1750072" cy="937147"/>
            <a:chOff x="4658436" y="2283725"/>
            <a:chExt cx="1380868" cy="937147"/>
          </a:xfrm>
        </p:grpSpPr>
        <p:sp>
          <p:nvSpPr>
            <p:cNvPr id="14" name="Google Shape;812;p67">
              <a:extLst>
                <a:ext uri="{FF2B5EF4-FFF2-40B4-BE49-F238E27FC236}">
                  <a16:creationId xmlns:a16="http://schemas.microsoft.com/office/drawing/2014/main" id="{AF3754FC-A4B0-B1F1-E6F7-931B7A2E9E30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813;p67">
              <a:extLst>
                <a:ext uri="{FF2B5EF4-FFF2-40B4-BE49-F238E27FC236}">
                  <a16:creationId xmlns:a16="http://schemas.microsoft.com/office/drawing/2014/main" id="{56697444-56ED-A4AE-1A51-3BE2EEC0D276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" name="Google Shape;829;p67">
            <a:extLst>
              <a:ext uri="{FF2B5EF4-FFF2-40B4-BE49-F238E27FC236}">
                <a16:creationId xmlns:a16="http://schemas.microsoft.com/office/drawing/2014/main" id="{F8C80D98-A3A4-B16F-C3E2-DC0D01F72603}"/>
              </a:ext>
            </a:extLst>
          </p:cNvPr>
          <p:cNvGrpSpPr/>
          <p:nvPr/>
        </p:nvGrpSpPr>
        <p:grpSpPr>
          <a:xfrm>
            <a:off x="1240160" y="2895668"/>
            <a:ext cx="1750072" cy="937147"/>
            <a:chOff x="4658436" y="2283725"/>
            <a:chExt cx="1380868" cy="937147"/>
          </a:xfrm>
        </p:grpSpPr>
        <p:sp>
          <p:nvSpPr>
            <p:cNvPr id="17" name="Google Shape;830;p67">
              <a:extLst>
                <a:ext uri="{FF2B5EF4-FFF2-40B4-BE49-F238E27FC236}">
                  <a16:creationId xmlns:a16="http://schemas.microsoft.com/office/drawing/2014/main" id="{F3DC79FF-6FB4-979F-D2A3-CBD0A2A516E3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003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831;p67">
              <a:extLst>
                <a:ext uri="{FF2B5EF4-FFF2-40B4-BE49-F238E27FC236}">
                  <a16:creationId xmlns:a16="http://schemas.microsoft.com/office/drawing/2014/main" id="{D0A08565-9449-B1A8-68FD-1B68ADAFFC3D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003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832;p67">
            <a:extLst>
              <a:ext uri="{FF2B5EF4-FFF2-40B4-BE49-F238E27FC236}">
                <a16:creationId xmlns:a16="http://schemas.microsoft.com/office/drawing/2014/main" id="{95AC8537-993A-D733-50A5-F8E0303AEA30}"/>
              </a:ext>
            </a:extLst>
          </p:cNvPr>
          <p:cNvSpPr txBox="1"/>
          <p:nvPr/>
        </p:nvSpPr>
        <p:spPr>
          <a:xfrm>
            <a:off x="1174609" y="1971080"/>
            <a:ext cx="1927361" cy="6463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2847" t="-4716" r="-1579" b="-141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20" name="Google Shape;839;p67">
            <a:extLst>
              <a:ext uri="{FF2B5EF4-FFF2-40B4-BE49-F238E27FC236}">
                <a16:creationId xmlns:a16="http://schemas.microsoft.com/office/drawing/2014/main" id="{937CB921-EE75-7CDE-F861-987F4F30E16A}"/>
              </a:ext>
            </a:extLst>
          </p:cNvPr>
          <p:cNvSpPr/>
          <p:nvPr/>
        </p:nvSpPr>
        <p:spPr>
          <a:xfrm>
            <a:off x="6836805" y="3030579"/>
            <a:ext cx="291022" cy="267792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845;p68">
            <a:extLst>
              <a:ext uri="{FF2B5EF4-FFF2-40B4-BE49-F238E27FC236}">
                <a16:creationId xmlns:a16="http://schemas.microsoft.com/office/drawing/2014/main" id="{C0212260-F742-08FD-93E7-B05227A106F5}"/>
              </a:ext>
            </a:extLst>
          </p:cNvPr>
          <p:cNvGrpSpPr/>
          <p:nvPr/>
        </p:nvGrpSpPr>
        <p:grpSpPr>
          <a:xfrm>
            <a:off x="522134" y="2895668"/>
            <a:ext cx="1750072" cy="937147"/>
            <a:chOff x="4658436" y="2283725"/>
            <a:chExt cx="1380868" cy="937147"/>
          </a:xfrm>
        </p:grpSpPr>
        <p:sp>
          <p:nvSpPr>
            <p:cNvPr id="22" name="Google Shape;846;p68">
              <a:extLst>
                <a:ext uri="{FF2B5EF4-FFF2-40B4-BE49-F238E27FC236}">
                  <a16:creationId xmlns:a16="http://schemas.microsoft.com/office/drawing/2014/main" id="{52997E27-E9F4-1900-0634-964A145BEB36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847;p68">
              <a:extLst>
                <a:ext uri="{FF2B5EF4-FFF2-40B4-BE49-F238E27FC236}">
                  <a16:creationId xmlns:a16="http://schemas.microsoft.com/office/drawing/2014/main" id="{FE8003C8-856C-27CF-08A6-D8B9FB0D5168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" name="Google Shape;848;p68">
            <a:extLst>
              <a:ext uri="{FF2B5EF4-FFF2-40B4-BE49-F238E27FC236}">
                <a16:creationId xmlns:a16="http://schemas.microsoft.com/office/drawing/2014/main" id="{E1E65999-B8EC-908F-ED43-9BAC4F79049F}"/>
              </a:ext>
            </a:extLst>
          </p:cNvPr>
          <p:cNvGrpSpPr/>
          <p:nvPr/>
        </p:nvGrpSpPr>
        <p:grpSpPr>
          <a:xfrm>
            <a:off x="902627" y="2895668"/>
            <a:ext cx="1750072" cy="937147"/>
            <a:chOff x="4658436" y="2283725"/>
            <a:chExt cx="1380868" cy="937147"/>
          </a:xfrm>
        </p:grpSpPr>
        <p:sp>
          <p:nvSpPr>
            <p:cNvPr id="25" name="Google Shape;849;p68">
              <a:extLst>
                <a:ext uri="{FF2B5EF4-FFF2-40B4-BE49-F238E27FC236}">
                  <a16:creationId xmlns:a16="http://schemas.microsoft.com/office/drawing/2014/main" id="{78A772C2-D42D-6E09-0E99-1DB6066A2E12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850;p68">
              <a:extLst>
                <a:ext uri="{FF2B5EF4-FFF2-40B4-BE49-F238E27FC236}">
                  <a16:creationId xmlns:a16="http://schemas.microsoft.com/office/drawing/2014/main" id="{0A871F03-51F0-EBDF-F18A-E9DF2670959F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851;p68">
            <a:extLst>
              <a:ext uri="{FF2B5EF4-FFF2-40B4-BE49-F238E27FC236}">
                <a16:creationId xmlns:a16="http://schemas.microsoft.com/office/drawing/2014/main" id="{2F5995D5-9F98-E4AE-F811-BF027DB43583}"/>
              </a:ext>
            </a:extLst>
          </p:cNvPr>
          <p:cNvGrpSpPr/>
          <p:nvPr/>
        </p:nvGrpSpPr>
        <p:grpSpPr>
          <a:xfrm>
            <a:off x="1240160" y="2895668"/>
            <a:ext cx="1750072" cy="937147"/>
            <a:chOff x="4658436" y="2283725"/>
            <a:chExt cx="1380868" cy="937147"/>
          </a:xfrm>
        </p:grpSpPr>
        <p:sp>
          <p:nvSpPr>
            <p:cNvPr id="28" name="Google Shape;852;p68">
              <a:extLst>
                <a:ext uri="{FF2B5EF4-FFF2-40B4-BE49-F238E27FC236}">
                  <a16:creationId xmlns:a16="http://schemas.microsoft.com/office/drawing/2014/main" id="{E357B290-13BD-D141-136D-53CFF6FE87CB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853;p68">
              <a:extLst>
                <a:ext uri="{FF2B5EF4-FFF2-40B4-BE49-F238E27FC236}">
                  <a16:creationId xmlns:a16="http://schemas.microsoft.com/office/drawing/2014/main" id="{994A6229-96DC-C7C6-07F0-E178F2672FA9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869;p68">
            <a:extLst>
              <a:ext uri="{FF2B5EF4-FFF2-40B4-BE49-F238E27FC236}">
                <a16:creationId xmlns:a16="http://schemas.microsoft.com/office/drawing/2014/main" id="{C888946B-A099-4663-438B-6B7CCC8D931E}"/>
              </a:ext>
            </a:extLst>
          </p:cNvPr>
          <p:cNvGrpSpPr/>
          <p:nvPr/>
        </p:nvGrpSpPr>
        <p:grpSpPr>
          <a:xfrm>
            <a:off x="1657474" y="2895668"/>
            <a:ext cx="1750072" cy="937147"/>
            <a:chOff x="4658436" y="2283725"/>
            <a:chExt cx="1380868" cy="937147"/>
          </a:xfrm>
        </p:grpSpPr>
        <p:sp>
          <p:nvSpPr>
            <p:cNvPr id="31" name="Google Shape;870;p68">
              <a:extLst>
                <a:ext uri="{FF2B5EF4-FFF2-40B4-BE49-F238E27FC236}">
                  <a16:creationId xmlns:a16="http://schemas.microsoft.com/office/drawing/2014/main" id="{F44E43E2-76C8-573D-4300-931A3D40EC73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003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871;p68">
              <a:extLst>
                <a:ext uri="{FF2B5EF4-FFF2-40B4-BE49-F238E27FC236}">
                  <a16:creationId xmlns:a16="http://schemas.microsoft.com/office/drawing/2014/main" id="{E9ECDDE4-9CDE-C3C3-8A6E-94E3EE6034C6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003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872;p68">
            <a:extLst>
              <a:ext uri="{FF2B5EF4-FFF2-40B4-BE49-F238E27FC236}">
                <a16:creationId xmlns:a16="http://schemas.microsoft.com/office/drawing/2014/main" id="{191E011A-EE69-E037-1BB2-307D30839C38}"/>
              </a:ext>
            </a:extLst>
          </p:cNvPr>
          <p:cNvSpPr txBox="1"/>
          <p:nvPr/>
        </p:nvSpPr>
        <p:spPr>
          <a:xfrm>
            <a:off x="1174609" y="1971080"/>
            <a:ext cx="1927361" cy="6463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l="-2847" t="-4716" r="-1579" b="-141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" name="Google Shape;880;p68">
            <a:extLst>
              <a:ext uri="{FF2B5EF4-FFF2-40B4-BE49-F238E27FC236}">
                <a16:creationId xmlns:a16="http://schemas.microsoft.com/office/drawing/2014/main" id="{61CC9766-4D4F-DE84-6A10-420EC5DF4C7C}"/>
              </a:ext>
            </a:extLst>
          </p:cNvPr>
          <p:cNvSpPr/>
          <p:nvPr/>
        </p:nvSpPr>
        <p:spPr>
          <a:xfrm>
            <a:off x="7263084" y="3369170"/>
            <a:ext cx="291022" cy="267792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901;p69">
            <a:extLst>
              <a:ext uri="{FF2B5EF4-FFF2-40B4-BE49-F238E27FC236}">
                <a16:creationId xmlns:a16="http://schemas.microsoft.com/office/drawing/2014/main" id="{6BBD9611-97BE-193C-2872-C8ACC657E057}"/>
              </a:ext>
            </a:extLst>
          </p:cNvPr>
          <p:cNvSpPr txBox="1"/>
          <p:nvPr/>
        </p:nvSpPr>
        <p:spPr>
          <a:xfrm>
            <a:off x="1174609" y="1971080"/>
            <a:ext cx="1927361" cy="646331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l="-2847" t="-4716" r="-1579" b="-141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6" name="Google Shape;910;p69">
            <a:extLst>
              <a:ext uri="{FF2B5EF4-FFF2-40B4-BE49-F238E27FC236}">
                <a16:creationId xmlns:a16="http://schemas.microsoft.com/office/drawing/2014/main" id="{B6FA113E-EE62-E468-2999-F9999405C696}"/>
              </a:ext>
            </a:extLst>
          </p:cNvPr>
          <p:cNvSpPr/>
          <p:nvPr/>
        </p:nvSpPr>
        <p:spPr>
          <a:xfrm>
            <a:off x="7667024" y="3858484"/>
            <a:ext cx="291022" cy="267792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911;p69">
            <a:extLst>
              <a:ext uri="{FF2B5EF4-FFF2-40B4-BE49-F238E27FC236}">
                <a16:creationId xmlns:a16="http://schemas.microsoft.com/office/drawing/2014/main" id="{2518658D-59C7-4DD3-8924-99C72807E279}"/>
              </a:ext>
            </a:extLst>
          </p:cNvPr>
          <p:cNvGrpSpPr/>
          <p:nvPr/>
        </p:nvGrpSpPr>
        <p:grpSpPr>
          <a:xfrm>
            <a:off x="522134" y="2895668"/>
            <a:ext cx="1750072" cy="937147"/>
            <a:chOff x="4658436" y="2283725"/>
            <a:chExt cx="1380868" cy="937147"/>
          </a:xfrm>
        </p:grpSpPr>
        <p:sp>
          <p:nvSpPr>
            <p:cNvPr id="38" name="Google Shape;912;p69">
              <a:extLst>
                <a:ext uri="{FF2B5EF4-FFF2-40B4-BE49-F238E27FC236}">
                  <a16:creationId xmlns:a16="http://schemas.microsoft.com/office/drawing/2014/main" id="{62E1BD12-6097-D3D2-178F-3EA4D4EA02C5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913;p69">
              <a:extLst>
                <a:ext uri="{FF2B5EF4-FFF2-40B4-BE49-F238E27FC236}">
                  <a16:creationId xmlns:a16="http://schemas.microsoft.com/office/drawing/2014/main" id="{C2D32AAD-3C63-DE46-9BAC-B62C4C45C3D0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914;p69">
            <a:extLst>
              <a:ext uri="{FF2B5EF4-FFF2-40B4-BE49-F238E27FC236}">
                <a16:creationId xmlns:a16="http://schemas.microsoft.com/office/drawing/2014/main" id="{C0B2E9D2-C428-9B94-F303-CADD1FF58F8D}"/>
              </a:ext>
            </a:extLst>
          </p:cNvPr>
          <p:cNvGrpSpPr/>
          <p:nvPr/>
        </p:nvGrpSpPr>
        <p:grpSpPr>
          <a:xfrm>
            <a:off x="902627" y="2895668"/>
            <a:ext cx="1750072" cy="937147"/>
            <a:chOff x="4658436" y="2283725"/>
            <a:chExt cx="1380868" cy="937147"/>
          </a:xfrm>
        </p:grpSpPr>
        <p:sp>
          <p:nvSpPr>
            <p:cNvPr id="41" name="Google Shape;915;p69">
              <a:extLst>
                <a:ext uri="{FF2B5EF4-FFF2-40B4-BE49-F238E27FC236}">
                  <a16:creationId xmlns:a16="http://schemas.microsoft.com/office/drawing/2014/main" id="{A30A5CC8-7BDC-DFAC-D05A-0912D0CC5EB5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916;p69">
              <a:extLst>
                <a:ext uri="{FF2B5EF4-FFF2-40B4-BE49-F238E27FC236}">
                  <a16:creationId xmlns:a16="http://schemas.microsoft.com/office/drawing/2014/main" id="{6B5701E1-62EE-9721-59AF-CEFAF0BA815A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917;p69">
            <a:extLst>
              <a:ext uri="{FF2B5EF4-FFF2-40B4-BE49-F238E27FC236}">
                <a16:creationId xmlns:a16="http://schemas.microsoft.com/office/drawing/2014/main" id="{B37655E9-DEB0-741B-CB6A-2BA810D7539C}"/>
              </a:ext>
            </a:extLst>
          </p:cNvPr>
          <p:cNvGrpSpPr/>
          <p:nvPr/>
        </p:nvGrpSpPr>
        <p:grpSpPr>
          <a:xfrm>
            <a:off x="1240160" y="2895668"/>
            <a:ext cx="1750072" cy="937147"/>
            <a:chOff x="4658436" y="2283725"/>
            <a:chExt cx="1380868" cy="937147"/>
          </a:xfrm>
        </p:grpSpPr>
        <p:sp>
          <p:nvSpPr>
            <p:cNvPr id="44" name="Google Shape;918;p69">
              <a:extLst>
                <a:ext uri="{FF2B5EF4-FFF2-40B4-BE49-F238E27FC236}">
                  <a16:creationId xmlns:a16="http://schemas.microsoft.com/office/drawing/2014/main" id="{9F05169D-3219-F36B-1147-FFC898670658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919;p69">
              <a:extLst>
                <a:ext uri="{FF2B5EF4-FFF2-40B4-BE49-F238E27FC236}">
                  <a16:creationId xmlns:a16="http://schemas.microsoft.com/office/drawing/2014/main" id="{8AED27DB-E805-DFC5-B0B6-2E1EFA2F92EF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920;p69">
            <a:extLst>
              <a:ext uri="{FF2B5EF4-FFF2-40B4-BE49-F238E27FC236}">
                <a16:creationId xmlns:a16="http://schemas.microsoft.com/office/drawing/2014/main" id="{C1854290-F1D9-C766-0BD1-CFE6053E9701}"/>
              </a:ext>
            </a:extLst>
          </p:cNvPr>
          <p:cNvGrpSpPr/>
          <p:nvPr/>
        </p:nvGrpSpPr>
        <p:grpSpPr>
          <a:xfrm>
            <a:off x="1657474" y="2895668"/>
            <a:ext cx="1750072" cy="937147"/>
            <a:chOff x="4658436" y="2283725"/>
            <a:chExt cx="1380868" cy="937147"/>
          </a:xfrm>
        </p:grpSpPr>
        <p:sp>
          <p:nvSpPr>
            <p:cNvPr id="47" name="Google Shape;921;p69">
              <a:extLst>
                <a:ext uri="{FF2B5EF4-FFF2-40B4-BE49-F238E27FC236}">
                  <a16:creationId xmlns:a16="http://schemas.microsoft.com/office/drawing/2014/main" id="{75990D23-03B0-D2AB-6A94-8F9A081CD332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922;p69">
              <a:extLst>
                <a:ext uri="{FF2B5EF4-FFF2-40B4-BE49-F238E27FC236}">
                  <a16:creationId xmlns:a16="http://schemas.microsoft.com/office/drawing/2014/main" id="{C2B92377-C4E4-2FEC-7F3C-9FCCDFC5F502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" name="Google Shape;923;p69">
            <a:extLst>
              <a:ext uri="{FF2B5EF4-FFF2-40B4-BE49-F238E27FC236}">
                <a16:creationId xmlns:a16="http://schemas.microsoft.com/office/drawing/2014/main" id="{0DAFC853-EEF5-5F87-07AF-12756A4DDD11}"/>
              </a:ext>
            </a:extLst>
          </p:cNvPr>
          <p:cNvGrpSpPr/>
          <p:nvPr/>
        </p:nvGrpSpPr>
        <p:grpSpPr>
          <a:xfrm>
            <a:off x="2050237" y="2895668"/>
            <a:ext cx="1750072" cy="937147"/>
            <a:chOff x="4658436" y="2283725"/>
            <a:chExt cx="1380868" cy="937147"/>
          </a:xfrm>
        </p:grpSpPr>
        <p:sp>
          <p:nvSpPr>
            <p:cNvPr id="50" name="Google Shape;924;p69">
              <a:extLst>
                <a:ext uri="{FF2B5EF4-FFF2-40B4-BE49-F238E27FC236}">
                  <a16:creationId xmlns:a16="http://schemas.microsoft.com/office/drawing/2014/main" id="{3821BDD7-5CB9-F855-7D5C-FCE408BF8068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003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925;p69">
              <a:extLst>
                <a:ext uri="{FF2B5EF4-FFF2-40B4-BE49-F238E27FC236}">
                  <a16:creationId xmlns:a16="http://schemas.microsoft.com/office/drawing/2014/main" id="{7D113C03-2804-9C97-69EE-86BBB878B3C0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003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926;p69">
            <a:extLst>
              <a:ext uri="{FF2B5EF4-FFF2-40B4-BE49-F238E27FC236}">
                <a16:creationId xmlns:a16="http://schemas.microsoft.com/office/drawing/2014/main" id="{7EEF8A47-237C-D50F-1E8F-60FCA41D441D}"/>
              </a:ext>
            </a:extLst>
          </p:cNvPr>
          <p:cNvSpPr/>
          <p:nvPr/>
        </p:nvSpPr>
        <p:spPr>
          <a:xfrm>
            <a:off x="6836805" y="3029693"/>
            <a:ext cx="291022" cy="267792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" grpId="0" animBg="1"/>
      <p:bldP spid="8" grpId="0" animBg="1"/>
      <p:bldP spid="8" grpId="1" animBg="1"/>
      <p:bldP spid="9" grpId="0" animBg="1"/>
      <p:bldP spid="19" grpId="0" animBg="1"/>
      <p:bldP spid="19" grpId="1" animBg="1"/>
      <p:bldP spid="20" grpId="0" animBg="1"/>
      <p:bldP spid="33" grpId="0" animBg="1"/>
      <p:bldP spid="33" grpId="1" animBg="1"/>
      <p:bldP spid="34" grpId="0" animBg="1"/>
      <p:bldP spid="35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inference</a:t>
            </a:r>
            <a:r>
              <a:rPr lang="en-GB"/>
              <a:t>: simplifying </a:t>
            </a:r>
            <a:r>
              <a:rPr lang="en-GB" dirty="0"/>
              <a:t>framework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 bwMode="auto">
          <a:xfrm>
            <a:off x="7862888" y="6451600"/>
            <a:ext cx="900112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3B84A50D-3EE8-4C4C-AEDA-A3757F6A4A77}" type="slidenum">
              <a:rPr lang="en-GB" smtClean="0">
                <a:solidFill>
                  <a:schemeClr val="bg1"/>
                </a:solidFill>
              </a:rPr>
              <a:pPr>
                <a:defRPr/>
              </a:pPr>
              <a:t>8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3518" y="1772816"/>
            <a:ext cx="2160000" cy="144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ight Arrow 12">
            <a:extLst>
              <a:ext uri="{FF2B5EF4-FFF2-40B4-BE49-F238E27FC236}">
                <a16:creationId xmlns:a16="http://schemas.microsoft.com/office/drawing/2014/main" id="{19A2642E-EA3F-622F-658B-617653DC668C}"/>
              </a:ext>
            </a:extLst>
          </p:cNvPr>
          <p:cNvSpPr/>
          <p:nvPr/>
        </p:nvSpPr>
        <p:spPr>
          <a:xfrm flipH="1">
            <a:off x="4088116" y="2061757"/>
            <a:ext cx="1843177" cy="864096"/>
          </a:xfrm>
          <a:prstGeom prst="rightArrow">
            <a:avLst/>
          </a:prstGeom>
          <a:solidFill>
            <a:srgbClr val="007EE6"/>
          </a:solidFill>
          <a:ln>
            <a:solidFill>
              <a:srgbClr val="0072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Abstraction</a:t>
            </a:r>
          </a:p>
        </p:txBody>
      </p:sp>
      <p:sp>
        <p:nvSpPr>
          <p:cNvPr id="6" name="Google Shape;301;p28">
            <a:extLst>
              <a:ext uri="{FF2B5EF4-FFF2-40B4-BE49-F238E27FC236}">
                <a16:creationId xmlns:a16="http://schemas.microsoft.com/office/drawing/2014/main" id="{1FDE04D6-C39D-2955-3B96-30FA0F7CAC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2588" y="4202061"/>
            <a:ext cx="8374063" cy="175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chemeClr val="tx1"/>
                </a:solidFill>
              </a:rPr>
              <a:t>Distribution </a:t>
            </a:r>
            <a:r>
              <a:rPr lang="en-US" sz="2000" dirty="0">
                <a:solidFill>
                  <a:schemeClr val="tx1"/>
                </a:solidFill>
              </a:rPr>
              <a:t>= function that shows: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SzPts val="2000"/>
            </a:pPr>
            <a:r>
              <a:rPr lang="en-US" sz="2000" dirty="0">
                <a:solidFill>
                  <a:schemeClr val="tx1"/>
                </a:solidFill>
              </a:rPr>
              <a:t>The possible values a variable can take (x axis)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SzPts val="2000"/>
            </a:pPr>
            <a:r>
              <a:rPr lang="en-US" sz="2000" dirty="0">
                <a:solidFill>
                  <a:schemeClr val="tx1"/>
                </a:solidFill>
              </a:rPr>
              <a:t>And the likelihood of those values occurring (y axis)</a:t>
            </a:r>
            <a:endParaRPr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BB34A1-28C3-6567-EE88-2B5E0EEDF6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2518" y="1581862"/>
            <a:ext cx="3635603" cy="224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478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70"/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Maximum likelihood estimation</a:t>
            </a:r>
            <a:endParaRPr/>
          </a:p>
        </p:txBody>
      </p:sp>
      <p:sp>
        <p:nvSpPr>
          <p:cNvPr id="933" name="Google Shape;933;p70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80</a:t>
            </a:fld>
            <a:endParaRPr/>
          </a:p>
        </p:txBody>
      </p:sp>
      <p:grpSp>
        <p:nvGrpSpPr>
          <p:cNvPr id="934" name="Google Shape;934;p70"/>
          <p:cNvGrpSpPr/>
          <p:nvPr/>
        </p:nvGrpSpPr>
        <p:grpSpPr>
          <a:xfrm>
            <a:off x="611214" y="4054276"/>
            <a:ext cx="3175379" cy="144000"/>
            <a:chOff x="700587" y="2211725"/>
            <a:chExt cx="3175379" cy="144000"/>
          </a:xfrm>
        </p:grpSpPr>
        <p:cxnSp>
          <p:nvCxnSpPr>
            <p:cNvPr id="935" name="Google Shape;935;p70"/>
            <p:cNvCxnSpPr/>
            <p:nvPr/>
          </p:nvCxnSpPr>
          <p:spPr>
            <a:xfrm>
              <a:off x="700587" y="2283725"/>
              <a:ext cx="3175379" cy="0"/>
            </a:xfrm>
            <a:prstGeom prst="straightConnector1">
              <a:avLst/>
            </a:prstGeom>
            <a:noFill/>
            <a:ln w="9525" cap="flat" cmpd="sng">
              <a:solidFill>
                <a:srgbClr val="003C7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36" name="Google Shape;936;p70"/>
            <p:cNvSpPr/>
            <p:nvPr/>
          </p:nvSpPr>
          <p:spPr>
            <a:xfrm>
              <a:off x="2185217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70"/>
            <p:cNvSpPr/>
            <p:nvPr/>
          </p:nvSpPr>
          <p:spPr>
            <a:xfrm>
              <a:off x="2364913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70"/>
            <p:cNvSpPr/>
            <p:nvPr/>
          </p:nvSpPr>
          <p:spPr>
            <a:xfrm>
              <a:off x="2594650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70"/>
            <p:cNvSpPr/>
            <p:nvPr/>
          </p:nvSpPr>
          <p:spPr>
            <a:xfrm>
              <a:off x="2041217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70"/>
            <p:cNvSpPr/>
            <p:nvPr/>
          </p:nvSpPr>
          <p:spPr>
            <a:xfrm>
              <a:off x="1825217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70"/>
            <p:cNvSpPr/>
            <p:nvPr/>
          </p:nvSpPr>
          <p:spPr>
            <a:xfrm>
              <a:off x="1566349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70"/>
            <p:cNvSpPr/>
            <p:nvPr/>
          </p:nvSpPr>
          <p:spPr>
            <a:xfrm>
              <a:off x="2846345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70"/>
            <p:cNvSpPr/>
            <p:nvPr/>
          </p:nvSpPr>
          <p:spPr>
            <a:xfrm>
              <a:off x="1258655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70"/>
            <p:cNvSpPr/>
            <p:nvPr/>
          </p:nvSpPr>
          <p:spPr>
            <a:xfrm>
              <a:off x="3227040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70"/>
            <p:cNvSpPr/>
            <p:nvPr/>
          </p:nvSpPr>
          <p:spPr>
            <a:xfrm>
              <a:off x="3499973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70"/>
            <p:cNvSpPr/>
            <p:nvPr/>
          </p:nvSpPr>
          <p:spPr>
            <a:xfrm>
              <a:off x="872078" y="221172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7" name="Google Shape;947;p70"/>
          <p:cNvSpPr txBox="1"/>
          <p:nvPr/>
        </p:nvSpPr>
        <p:spPr>
          <a:xfrm>
            <a:off x="1174609" y="1971080"/>
            <a:ext cx="2107056" cy="6463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608" t="-4716" r="-2317" b="-141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cxnSp>
        <p:nvCxnSpPr>
          <p:cNvPr id="948" name="Google Shape;948;p70"/>
          <p:cNvCxnSpPr/>
          <p:nvPr/>
        </p:nvCxnSpPr>
        <p:spPr>
          <a:xfrm rot="10800000">
            <a:off x="5818414" y="2304143"/>
            <a:ext cx="0" cy="1988457"/>
          </a:xfrm>
          <a:prstGeom prst="straightConnector1">
            <a:avLst/>
          </a:prstGeom>
          <a:noFill/>
          <a:ln w="9525" cap="flat" cmpd="sng">
            <a:solidFill>
              <a:srgbClr val="003C7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49" name="Google Shape;949;p70"/>
          <p:cNvCxnSpPr/>
          <p:nvPr/>
        </p:nvCxnSpPr>
        <p:spPr>
          <a:xfrm>
            <a:off x="5818414" y="4288971"/>
            <a:ext cx="2496457" cy="0"/>
          </a:xfrm>
          <a:prstGeom prst="straightConnector1">
            <a:avLst/>
          </a:prstGeom>
          <a:noFill/>
          <a:ln w="9525" cap="flat" cmpd="sng">
            <a:solidFill>
              <a:srgbClr val="003C7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950" name="Google Shape;950;p70"/>
          <p:cNvSpPr txBox="1"/>
          <p:nvPr/>
        </p:nvSpPr>
        <p:spPr>
          <a:xfrm>
            <a:off x="4688860" y="2929039"/>
            <a:ext cx="11841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likelihood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70"/>
          <p:cNvSpPr txBox="1"/>
          <p:nvPr/>
        </p:nvSpPr>
        <p:spPr>
          <a:xfrm>
            <a:off x="6707646" y="4398693"/>
            <a:ext cx="1534229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173" t="-9999" r="-2775" b="-2666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952" name="Google Shape;952;p70"/>
          <p:cNvGrpSpPr/>
          <p:nvPr/>
        </p:nvGrpSpPr>
        <p:grpSpPr>
          <a:xfrm>
            <a:off x="1561064" y="2903270"/>
            <a:ext cx="1112717" cy="937147"/>
            <a:chOff x="4658436" y="2283725"/>
            <a:chExt cx="1380868" cy="937147"/>
          </a:xfrm>
        </p:grpSpPr>
        <p:sp>
          <p:nvSpPr>
            <p:cNvPr id="953" name="Google Shape;953;p70"/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003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70"/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003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5" name="Google Shape;955;p70"/>
          <p:cNvSpPr/>
          <p:nvPr/>
        </p:nvSpPr>
        <p:spPr>
          <a:xfrm>
            <a:off x="6081503" y="3525879"/>
            <a:ext cx="291022" cy="267792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70"/>
          <p:cNvSpPr txBox="1"/>
          <p:nvPr/>
        </p:nvSpPr>
        <p:spPr>
          <a:xfrm>
            <a:off x="2243434" y="6314878"/>
            <a:ext cx="607501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illustration was inspired by: </a:t>
            </a:r>
            <a:r>
              <a:rPr lang="en-GB" sz="11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https://www.youtube.com/watch?v=XepXtl9YKwc&amp;ab_channel=StatQuestwithJoshStarmer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" name="Google Shape;976;p71">
            <a:extLst>
              <a:ext uri="{FF2B5EF4-FFF2-40B4-BE49-F238E27FC236}">
                <a16:creationId xmlns:a16="http://schemas.microsoft.com/office/drawing/2014/main" id="{DFB1E594-EB4C-7EE5-E494-39446FD7618C}"/>
              </a:ext>
            </a:extLst>
          </p:cNvPr>
          <p:cNvSpPr txBox="1"/>
          <p:nvPr/>
        </p:nvSpPr>
        <p:spPr>
          <a:xfrm>
            <a:off x="1174609" y="1971080"/>
            <a:ext cx="2107056" cy="64633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2608" t="-4716" b="-141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11" name="Google Shape;981;p71">
            <a:extLst>
              <a:ext uri="{FF2B5EF4-FFF2-40B4-BE49-F238E27FC236}">
                <a16:creationId xmlns:a16="http://schemas.microsoft.com/office/drawing/2014/main" id="{E8B23EFC-EAE2-FAAD-AE5A-10A8575BCC6E}"/>
              </a:ext>
            </a:extLst>
          </p:cNvPr>
          <p:cNvGrpSpPr/>
          <p:nvPr/>
        </p:nvGrpSpPr>
        <p:grpSpPr>
          <a:xfrm>
            <a:off x="1561064" y="2903270"/>
            <a:ext cx="1112717" cy="937147"/>
            <a:chOff x="4658436" y="2283725"/>
            <a:chExt cx="1380868" cy="937147"/>
          </a:xfrm>
        </p:grpSpPr>
        <p:sp>
          <p:nvSpPr>
            <p:cNvPr id="12" name="Google Shape;982;p71">
              <a:extLst>
                <a:ext uri="{FF2B5EF4-FFF2-40B4-BE49-F238E27FC236}">
                  <a16:creationId xmlns:a16="http://schemas.microsoft.com/office/drawing/2014/main" id="{F47EF5B6-97F0-2AC0-DA72-40F7C205C46B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83;p71">
              <a:extLst>
                <a:ext uri="{FF2B5EF4-FFF2-40B4-BE49-F238E27FC236}">
                  <a16:creationId xmlns:a16="http://schemas.microsoft.com/office/drawing/2014/main" id="{72AFE8FC-DB15-61E3-C926-CCD6434583A7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" name="Google Shape;984;p71">
            <a:extLst>
              <a:ext uri="{FF2B5EF4-FFF2-40B4-BE49-F238E27FC236}">
                <a16:creationId xmlns:a16="http://schemas.microsoft.com/office/drawing/2014/main" id="{45C4DD55-F368-45CA-5E6D-5B024AA0B1D5}"/>
              </a:ext>
            </a:extLst>
          </p:cNvPr>
          <p:cNvGrpSpPr/>
          <p:nvPr/>
        </p:nvGrpSpPr>
        <p:grpSpPr>
          <a:xfrm>
            <a:off x="1240160" y="2895668"/>
            <a:ext cx="1750072" cy="937147"/>
            <a:chOff x="4658436" y="2283725"/>
            <a:chExt cx="1380868" cy="937147"/>
          </a:xfrm>
        </p:grpSpPr>
        <p:sp>
          <p:nvSpPr>
            <p:cNvPr id="15" name="Google Shape;985;p71">
              <a:extLst>
                <a:ext uri="{FF2B5EF4-FFF2-40B4-BE49-F238E27FC236}">
                  <a16:creationId xmlns:a16="http://schemas.microsoft.com/office/drawing/2014/main" id="{AE1CDD28-C40B-7545-735E-8DD68BB0330C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003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986;p71">
              <a:extLst>
                <a:ext uri="{FF2B5EF4-FFF2-40B4-BE49-F238E27FC236}">
                  <a16:creationId xmlns:a16="http://schemas.microsoft.com/office/drawing/2014/main" id="{D3759A23-D757-C1B7-2BE7-BF09780F0B6B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003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988;p71">
            <a:extLst>
              <a:ext uri="{FF2B5EF4-FFF2-40B4-BE49-F238E27FC236}">
                <a16:creationId xmlns:a16="http://schemas.microsoft.com/office/drawing/2014/main" id="{4739A29A-D634-C7F8-CC6D-7156A6D02A18}"/>
              </a:ext>
            </a:extLst>
          </p:cNvPr>
          <p:cNvSpPr/>
          <p:nvPr/>
        </p:nvSpPr>
        <p:spPr>
          <a:xfrm>
            <a:off x="6504076" y="2979809"/>
            <a:ext cx="291022" cy="267792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" name="Google Shape;1009;p72">
            <a:extLst>
              <a:ext uri="{FF2B5EF4-FFF2-40B4-BE49-F238E27FC236}">
                <a16:creationId xmlns:a16="http://schemas.microsoft.com/office/drawing/2014/main" id="{D0CA8E6E-A7A6-8364-CB0D-876FAEE77E64}"/>
              </a:ext>
            </a:extLst>
          </p:cNvPr>
          <p:cNvGrpSpPr/>
          <p:nvPr/>
        </p:nvGrpSpPr>
        <p:grpSpPr>
          <a:xfrm>
            <a:off x="1240160" y="2895668"/>
            <a:ext cx="1750072" cy="937147"/>
            <a:chOff x="4658436" y="2283725"/>
            <a:chExt cx="1380868" cy="937147"/>
          </a:xfrm>
        </p:grpSpPr>
        <p:sp>
          <p:nvSpPr>
            <p:cNvPr id="19" name="Google Shape;1010;p72">
              <a:extLst>
                <a:ext uri="{FF2B5EF4-FFF2-40B4-BE49-F238E27FC236}">
                  <a16:creationId xmlns:a16="http://schemas.microsoft.com/office/drawing/2014/main" id="{54CC77B1-9D92-F80D-ACE7-D6BA48942FD5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011;p72">
              <a:extLst>
                <a:ext uri="{FF2B5EF4-FFF2-40B4-BE49-F238E27FC236}">
                  <a16:creationId xmlns:a16="http://schemas.microsoft.com/office/drawing/2014/main" id="{7DAA7F87-C35D-81A9-C515-D17F85F544D3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1012;p72">
            <a:extLst>
              <a:ext uri="{FF2B5EF4-FFF2-40B4-BE49-F238E27FC236}">
                <a16:creationId xmlns:a16="http://schemas.microsoft.com/office/drawing/2014/main" id="{F716E67E-A792-77C4-35FC-E32C47DACB4E}"/>
              </a:ext>
            </a:extLst>
          </p:cNvPr>
          <p:cNvSpPr txBox="1"/>
          <p:nvPr/>
        </p:nvSpPr>
        <p:spPr>
          <a:xfrm>
            <a:off x="1174609" y="1971080"/>
            <a:ext cx="2107056" cy="64633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2608" t="-4716" r="-2317" b="-141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22" name="Google Shape;1017;p72">
            <a:extLst>
              <a:ext uri="{FF2B5EF4-FFF2-40B4-BE49-F238E27FC236}">
                <a16:creationId xmlns:a16="http://schemas.microsoft.com/office/drawing/2014/main" id="{0A6DD90A-9653-B9BC-A6AB-E7356AF8BB7D}"/>
              </a:ext>
            </a:extLst>
          </p:cNvPr>
          <p:cNvGrpSpPr/>
          <p:nvPr/>
        </p:nvGrpSpPr>
        <p:grpSpPr>
          <a:xfrm>
            <a:off x="1561064" y="2903270"/>
            <a:ext cx="1112717" cy="937147"/>
            <a:chOff x="4658436" y="2283725"/>
            <a:chExt cx="1380868" cy="937147"/>
          </a:xfrm>
        </p:grpSpPr>
        <p:sp>
          <p:nvSpPr>
            <p:cNvPr id="23" name="Google Shape;1018;p72">
              <a:extLst>
                <a:ext uri="{FF2B5EF4-FFF2-40B4-BE49-F238E27FC236}">
                  <a16:creationId xmlns:a16="http://schemas.microsoft.com/office/drawing/2014/main" id="{AE80DA85-8112-7A6E-09DE-0B2235498B5C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019;p72">
              <a:extLst>
                <a:ext uri="{FF2B5EF4-FFF2-40B4-BE49-F238E27FC236}">
                  <a16:creationId xmlns:a16="http://schemas.microsoft.com/office/drawing/2014/main" id="{219ED3E2-E421-2DC2-F9A3-D8377A3D3A12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" name="Google Shape;1020;p72">
            <a:extLst>
              <a:ext uri="{FF2B5EF4-FFF2-40B4-BE49-F238E27FC236}">
                <a16:creationId xmlns:a16="http://schemas.microsoft.com/office/drawing/2014/main" id="{7C8AFF15-8B4B-18D8-E740-B301CEE5C9AC}"/>
              </a:ext>
            </a:extLst>
          </p:cNvPr>
          <p:cNvGrpSpPr/>
          <p:nvPr/>
        </p:nvGrpSpPr>
        <p:grpSpPr>
          <a:xfrm>
            <a:off x="926705" y="2895667"/>
            <a:ext cx="2394031" cy="937147"/>
            <a:chOff x="4658436" y="2283725"/>
            <a:chExt cx="1380868" cy="937147"/>
          </a:xfrm>
        </p:grpSpPr>
        <p:sp>
          <p:nvSpPr>
            <p:cNvPr id="26" name="Google Shape;1021;p72">
              <a:extLst>
                <a:ext uri="{FF2B5EF4-FFF2-40B4-BE49-F238E27FC236}">
                  <a16:creationId xmlns:a16="http://schemas.microsoft.com/office/drawing/2014/main" id="{2D758E58-3CAF-69E7-4FAF-4B7AC67ABD6D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003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022;p72">
              <a:extLst>
                <a:ext uri="{FF2B5EF4-FFF2-40B4-BE49-F238E27FC236}">
                  <a16:creationId xmlns:a16="http://schemas.microsoft.com/office/drawing/2014/main" id="{4B62B65D-9865-D59C-057A-B770CD17E016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003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1025;p72">
            <a:extLst>
              <a:ext uri="{FF2B5EF4-FFF2-40B4-BE49-F238E27FC236}">
                <a16:creationId xmlns:a16="http://schemas.microsoft.com/office/drawing/2014/main" id="{4AFD453C-73EE-1A1F-F4A1-687636B2B91E}"/>
              </a:ext>
            </a:extLst>
          </p:cNvPr>
          <p:cNvSpPr/>
          <p:nvPr/>
        </p:nvSpPr>
        <p:spPr>
          <a:xfrm>
            <a:off x="7069077" y="3369170"/>
            <a:ext cx="291022" cy="267792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Google Shape;1046;p73">
            <a:extLst>
              <a:ext uri="{FF2B5EF4-FFF2-40B4-BE49-F238E27FC236}">
                <a16:creationId xmlns:a16="http://schemas.microsoft.com/office/drawing/2014/main" id="{2B8DC0D8-BB07-13D9-B1EC-F2FE3B9CEE60}"/>
              </a:ext>
            </a:extLst>
          </p:cNvPr>
          <p:cNvGrpSpPr/>
          <p:nvPr/>
        </p:nvGrpSpPr>
        <p:grpSpPr>
          <a:xfrm>
            <a:off x="1240160" y="2895668"/>
            <a:ext cx="1750072" cy="937147"/>
            <a:chOff x="4658436" y="2283725"/>
            <a:chExt cx="1380868" cy="937147"/>
          </a:xfrm>
        </p:grpSpPr>
        <p:sp>
          <p:nvSpPr>
            <p:cNvPr id="30" name="Google Shape;1047;p73">
              <a:extLst>
                <a:ext uri="{FF2B5EF4-FFF2-40B4-BE49-F238E27FC236}">
                  <a16:creationId xmlns:a16="http://schemas.microsoft.com/office/drawing/2014/main" id="{F8795140-FD67-5830-E188-0338EB5881BD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048;p73">
              <a:extLst>
                <a:ext uri="{FF2B5EF4-FFF2-40B4-BE49-F238E27FC236}">
                  <a16:creationId xmlns:a16="http://schemas.microsoft.com/office/drawing/2014/main" id="{45E742D0-6C61-D459-E3B1-4A4D9B7A8067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" name="Google Shape;1049;p73">
            <a:extLst>
              <a:ext uri="{FF2B5EF4-FFF2-40B4-BE49-F238E27FC236}">
                <a16:creationId xmlns:a16="http://schemas.microsoft.com/office/drawing/2014/main" id="{A601EBB7-0437-5BCB-BF0C-8F0462314670}"/>
              </a:ext>
            </a:extLst>
          </p:cNvPr>
          <p:cNvSpPr txBox="1"/>
          <p:nvPr/>
        </p:nvSpPr>
        <p:spPr>
          <a:xfrm>
            <a:off x="1174609" y="1971080"/>
            <a:ext cx="2107056" cy="646331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l="-2608" t="-4716" b="-1414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33" name="Google Shape;1055;p73">
            <a:extLst>
              <a:ext uri="{FF2B5EF4-FFF2-40B4-BE49-F238E27FC236}">
                <a16:creationId xmlns:a16="http://schemas.microsoft.com/office/drawing/2014/main" id="{0C0C4D07-21C8-AF84-DDAF-44AC46EEA845}"/>
              </a:ext>
            </a:extLst>
          </p:cNvPr>
          <p:cNvGrpSpPr/>
          <p:nvPr/>
        </p:nvGrpSpPr>
        <p:grpSpPr>
          <a:xfrm>
            <a:off x="1561064" y="2903270"/>
            <a:ext cx="1112717" cy="937147"/>
            <a:chOff x="4658436" y="2283725"/>
            <a:chExt cx="1380868" cy="937147"/>
          </a:xfrm>
        </p:grpSpPr>
        <p:sp>
          <p:nvSpPr>
            <p:cNvPr id="34" name="Google Shape;1056;p73">
              <a:extLst>
                <a:ext uri="{FF2B5EF4-FFF2-40B4-BE49-F238E27FC236}">
                  <a16:creationId xmlns:a16="http://schemas.microsoft.com/office/drawing/2014/main" id="{04703124-96D8-3B85-680C-757EEDDD59BD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057;p73">
              <a:extLst>
                <a:ext uri="{FF2B5EF4-FFF2-40B4-BE49-F238E27FC236}">
                  <a16:creationId xmlns:a16="http://schemas.microsoft.com/office/drawing/2014/main" id="{D4231DB1-C29C-C8B1-1EDC-81AC85CE3E13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1058;p73">
            <a:extLst>
              <a:ext uri="{FF2B5EF4-FFF2-40B4-BE49-F238E27FC236}">
                <a16:creationId xmlns:a16="http://schemas.microsoft.com/office/drawing/2014/main" id="{97439B88-3B84-DC67-AC61-AC4A0B901283}"/>
              </a:ext>
            </a:extLst>
          </p:cNvPr>
          <p:cNvGrpSpPr/>
          <p:nvPr/>
        </p:nvGrpSpPr>
        <p:grpSpPr>
          <a:xfrm>
            <a:off x="926705" y="2895667"/>
            <a:ext cx="2394031" cy="937147"/>
            <a:chOff x="4658436" y="2283725"/>
            <a:chExt cx="1380868" cy="937147"/>
          </a:xfrm>
        </p:grpSpPr>
        <p:sp>
          <p:nvSpPr>
            <p:cNvPr id="37" name="Google Shape;1059;p73">
              <a:extLst>
                <a:ext uri="{FF2B5EF4-FFF2-40B4-BE49-F238E27FC236}">
                  <a16:creationId xmlns:a16="http://schemas.microsoft.com/office/drawing/2014/main" id="{0BD10109-6F3F-E931-F66E-4C58258607A9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060;p73">
              <a:extLst>
                <a:ext uri="{FF2B5EF4-FFF2-40B4-BE49-F238E27FC236}">
                  <a16:creationId xmlns:a16="http://schemas.microsoft.com/office/drawing/2014/main" id="{C324C726-C65C-14E8-413D-D0FDF8C4A985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CCD8E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1061;p73">
            <a:extLst>
              <a:ext uri="{FF2B5EF4-FFF2-40B4-BE49-F238E27FC236}">
                <a16:creationId xmlns:a16="http://schemas.microsoft.com/office/drawing/2014/main" id="{B15AD69E-455C-3F77-3490-66FCF0D32834}"/>
              </a:ext>
            </a:extLst>
          </p:cNvPr>
          <p:cNvGrpSpPr/>
          <p:nvPr/>
        </p:nvGrpSpPr>
        <p:grpSpPr>
          <a:xfrm>
            <a:off x="574701" y="2895934"/>
            <a:ext cx="3080654" cy="937147"/>
            <a:chOff x="4658436" y="2283725"/>
            <a:chExt cx="1380868" cy="937147"/>
          </a:xfrm>
        </p:grpSpPr>
        <p:sp>
          <p:nvSpPr>
            <p:cNvPr id="40" name="Google Shape;1062;p73">
              <a:extLst>
                <a:ext uri="{FF2B5EF4-FFF2-40B4-BE49-F238E27FC236}">
                  <a16:creationId xmlns:a16="http://schemas.microsoft.com/office/drawing/2014/main" id="{9D167242-4139-EF73-3AD6-120EC0AC07DB}"/>
                </a:ext>
              </a:extLst>
            </p:cNvPr>
            <p:cNvSpPr/>
            <p:nvPr/>
          </p:nvSpPr>
          <p:spPr>
            <a:xfrm>
              <a:off x="4658436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003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063;p73">
              <a:extLst>
                <a:ext uri="{FF2B5EF4-FFF2-40B4-BE49-F238E27FC236}">
                  <a16:creationId xmlns:a16="http://schemas.microsoft.com/office/drawing/2014/main" id="{4402322C-88C7-832D-FB6C-A23A5D809A4F}"/>
                </a:ext>
              </a:extLst>
            </p:cNvPr>
            <p:cNvSpPr/>
            <p:nvPr/>
          </p:nvSpPr>
          <p:spPr>
            <a:xfrm flipH="1">
              <a:off x="5334170" y="2283725"/>
              <a:ext cx="705134" cy="937147"/>
            </a:xfrm>
            <a:custGeom>
              <a:avLst/>
              <a:gdLst/>
              <a:ahLst/>
              <a:cxnLst/>
              <a:rect l="l" t="t" r="r" b="b"/>
              <a:pathLst>
                <a:path w="705134" h="937147" extrusionOk="0">
                  <a:moveTo>
                    <a:pt x="0" y="937147"/>
                  </a:moveTo>
                  <a:cubicBezTo>
                    <a:pt x="92122" y="936009"/>
                    <a:pt x="184245" y="934872"/>
                    <a:pt x="282054" y="796120"/>
                  </a:cubicBezTo>
                  <a:cubicBezTo>
                    <a:pt x="379863" y="657368"/>
                    <a:pt x="516341" y="237320"/>
                    <a:pt x="586854" y="104633"/>
                  </a:cubicBezTo>
                  <a:cubicBezTo>
                    <a:pt x="657367" y="-28054"/>
                    <a:pt x="689212" y="15922"/>
                    <a:pt x="705134" y="0"/>
                  </a:cubicBezTo>
                </a:path>
              </a:pathLst>
            </a:custGeom>
            <a:noFill/>
            <a:ln w="19050" cap="flat" cmpd="sng">
              <a:solidFill>
                <a:srgbClr val="003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1066;p73">
            <a:extLst>
              <a:ext uri="{FF2B5EF4-FFF2-40B4-BE49-F238E27FC236}">
                <a16:creationId xmlns:a16="http://schemas.microsoft.com/office/drawing/2014/main" id="{0194F01A-F324-2E0B-1FF9-19B95A5D6725}"/>
              </a:ext>
            </a:extLst>
          </p:cNvPr>
          <p:cNvSpPr/>
          <p:nvPr/>
        </p:nvSpPr>
        <p:spPr>
          <a:xfrm>
            <a:off x="7614321" y="3706520"/>
            <a:ext cx="291022" cy="267792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1067;p73">
            <a:extLst>
              <a:ext uri="{FF2B5EF4-FFF2-40B4-BE49-F238E27FC236}">
                <a16:creationId xmlns:a16="http://schemas.microsoft.com/office/drawing/2014/main" id="{CBE54413-2163-074C-FD3E-B30F7D1D6C0C}"/>
              </a:ext>
            </a:extLst>
          </p:cNvPr>
          <p:cNvSpPr/>
          <p:nvPr/>
        </p:nvSpPr>
        <p:spPr>
          <a:xfrm>
            <a:off x="6504361" y="2979795"/>
            <a:ext cx="291022" cy="267792"/>
          </a:xfrm>
          <a:prstGeom prst="mathMultiply">
            <a:avLst>
              <a:gd name="adj1" fmla="val 23520"/>
            </a:avLst>
          </a:prstGeom>
          <a:solidFill>
            <a:schemeClr val="accent2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7" grpId="0" animBg="1"/>
      <p:bldP spid="10" grpId="0" animBg="1"/>
      <p:bldP spid="10" grpId="1" animBg="1"/>
      <p:bldP spid="17" grpId="0" animBg="1"/>
      <p:bldP spid="21" grpId="0" animBg="1"/>
      <p:bldP spid="21" grpId="1" animBg="1"/>
      <p:bldP spid="28" grpId="0" animBg="1"/>
      <p:bldP spid="32" grpId="0" animBg="1"/>
      <p:bldP spid="4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74"/>
          <p:cNvSpPr txBox="1">
            <a:spLocks noGrp="1"/>
          </p:cNvSpPr>
          <p:nvPr>
            <p:ph type="title"/>
          </p:nvPr>
        </p:nvSpPr>
        <p:spPr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Maximum likelihood estimation</a:t>
            </a:r>
            <a:endParaRPr/>
          </a:p>
        </p:txBody>
      </p:sp>
      <p:sp>
        <p:nvSpPr>
          <p:cNvPr id="1074" name="Google Shape;1074;p74"/>
          <p:cNvSpPr txBox="1">
            <a:spLocks noGrp="1"/>
          </p:cNvSpPr>
          <p:nvPr>
            <p:ph type="sldNum" idx="12"/>
          </p:nvPr>
        </p:nvSpPr>
        <p:spPr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GB" smtClean="0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00"/>
                <a:buNone/>
              </a:pPr>
              <a:t>81</a:t>
            </a:fld>
            <a:endParaRPr/>
          </a:p>
        </p:txBody>
      </p:sp>
      <p:grpSp>
        <p:nvGrpSpPr>
          <p:cNvPr id="1075" name="Google Shape;1075;p74"/>
          <p:cNvGrpSpPr/>
          <p:nvPr/>
        </p:nvGrpSpPr>
        <p:grpSpPr>
          <a:xfrm>
            <a:off x="2443732" y="2739605"/>
            <a:ext cx="3956565" cy="1623067"/>
            <a:chOff x="611214" y="2895668"/>
            <a:chExt cx="3175379" cy="1302608"/>
          </a:xfrm>
        </p:grpSpPr>
        <p:grpSp>
          <p:nvGrpSpPr>
            <p:cNvPr id="1076" name="Google Shape;1076;p74"/>
            <p:cNvGrpSpPr/>
            <p:nvPr/>
          </p:nvGrpSpPr>
          <p:grpSpPr>
            <a:xfrm>
              <a:off x="611214" y="4054276"/>
              <a:ext cx="3175379" cy="144000"/>
              <a:chOff x="700587" y="2211725"/>
              <a:chExt cx="3175379" cy="144000"/>
            </a:xfrm>
          </p:grpSpPr>
          <p:cxnSp>
            <p:nvCxnSpPr>
              <p:cNvPr id="1077" name="Google Shape;1077;p74"/>
              <p:cNvCxnSpPr/>
              <p:nvPr/>
            </p:nvCxnSpPr>
            <p:spPr>
              <a:xfrm>
                <a:off x="700587" y="2283725"/>
                <a:ext cx="3175379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003C7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78" name="Google Shape;1078;p74"/>
              <p:cNvSpPr/>
              <p:nvPr/>
            </p:nvSpPr>
            <p:spPr>
              <a:xfrm>
                <a:off x="2185217" y="2211725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74"/>
              <p:cNvSpPr/>
              <p:nvPr/>
            </p:nvSpPr>
            <p:spPr>
              <a:xfrm>
                <a:off x="2364913" y="2211725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74"/>
              <p:cNvSpPr/>
              <p:nvPr/>
            </p:nvSpPr>
            <p:spPr>
              <a:xfrm>
                <a:off x="2594650" y="2211725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74"/>
              <p:cNvSpPr/>
              <p:nvPr/>
            </p:nvSpPr>
            <p:spPr>
              <a:xfrm>
                <a:off x="2041217" y="2211725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74"/>
              <p:cNvSpPr/>
              <p:nvPr/>
            </p:nvSpPr>
            <p:spPr>
              <a:xfrm>
                <a:off x="1825217" y="2211725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74"/>
              <p:cNvSpPr/>
              <p:nvPr/>
            </p:nvSpPr>
            <p:spPr>
              <a:xfrm>
                <a:off x="1566349" y="2211725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74"/>
              <p:cNvSpPr/>
              <p:nvPr/>
            </p:nvSpPr>
            <p:spPr>
              <a:xfrm>
                <a:off x="2846345" y="2211725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74"/>
              <p:cNvSpPr/>
              <p:nvPr/>
            </p:nvSpPr>
            <p:spPr>
              <a:xfrm>
                <a:off x="1258655" y="2211725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74"/>
              <p:cNvSpPr/>
              <p:nvPr/>
            </p:nvSpPr>
            <p:spPr>
              <a:xfrm>
                <a:off x="3227040" y="2211725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74"/>
              <p:cNvSpPr/>
              <p:nvPr/>
            </p:nvSpPr>
            <p:spPr>
              <a:xfrm>
                <a:off x="3499973" y="2211725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74"/>
              <p:cNvSpPr/>
              <p:nvPr/>
            </p:nvSpPr>
            <p:spPr>
              <a:xfrm>
                <a:off x="872078" y="2211725"/>
                <a:ext cx="144000" cy="14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9" name="Google Shape;1089;p74"/>
            <p:cNvGrpSpPr/>
            <p:nvPr/>
          </p:nvGrpSpPr>
          <p:grpSpPr>
            <a:xfrm>
              <a:off x="1240160" y="2895668"/>
              <a:ext cx="1750072" cy="937147"/>
              <a:chOff x="4658436" y="2283725"/>
              <a:chExt cx="1380868" cy="937147"/>
            </a:xfrm>
          </p:grpSpPr>
          <p:sp>
            <p:nvSpPr>
              <p:cNvPr id="1090" name="Google Shape;1090;p74"/>
              <p:cNvSpPr/>
              <p:nvPr/>
            </p:nvSpPr>
            <p:spPr>
              <a:xfrm>
                <a:off x="4658436" y="2283725"/>
                <a:ext cx="705134" cy="937147"/>
              </a:xfrm>
              <a:custGeom>
                <a:avLst/>
                <a:gdLst/>
                <a:ahLst/>
                <a:cxnLst/>
                <a:rect l="l" t="t" r="r" b="b"/>
                <a:pathLst>
                  <a:path w="705134" h="937147" extrusionOk="0">
                    <a:moveTo>
                      <a:pt x="0" y="937147"/>
                    </a:moveTo>
                    <a:cubicBezTo>
                      <a:pt x="92122" y="936009"/>
                      <a:pt x="184245" y="934872"/>
                      <a:pt x="282054" y="796120"/>
                    </a:cubicBezTo>
                    <a:cubicBezTo>
                      <a:pt x="379863" y="657368"/>
                      <a:pt x="516341" y="237320"/>
                      <a:pt x="586854" y="104633"/>
                    </a:cubicBezTo>
                    <a:cubicBezTo>
                      <a:pt x="657367" y="-28054"/>
                      <a:pt x="689212" y="15922"/>
                      <a:pt x="705134" y="0"/>
                    </a:cubicBez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74"/>
              <p:cNvSpPr/>
              <p:nvPr/>
            </p:nvSpPr>
            <p:spPr>
              <a:xfrm flipH="1">
                <a:off x="5334170" y="2283725"/>
                <a:ext cx="705134" cy="937147"/>
              </a:xfrm>
              <a:custGeom>
                <a:avLst/>
                <a:gdLst/>
                <a:ahLst/>
                <a:cxnLst/>
                <a:rect l="l" t="t" r="r" b="b"/>
                <a:pathLst>
                  <a:path w="705134" h="937147" extrusionOk="0">
                    <a:moveTo>
                      <a:pt x="0" y="937147"/>
                    </a:moveTo>
                    <a:cubicBezTo>
                      <a:pt x="92122" y="936009"/>
                      <a:pt x="184245" y="934872"/>
                      <a:pt x="282054" y="796120"/>
                    </a:cubicBezTo>
                    <a:cubicBezTo>
                      <a:pt x="379863" y="657368"/>
                      <a:pt x="516341" y="237320"/>
                      <a:pt x="586854" y="104633"/>
                    </a:cubicBezTo>
                    <a:cubicBezTo>
                      <a:pt x="657367" y="-28054"/>
                      <a:pt x="689212" y="15922"/>
                      <a:pt x="705134" y="0"/>
                    </a:cubicBezTo>
                  </a:path>
                </a:pathLst>
              </a:cu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92" name="Google Shape;1092;p74"/>
          <p:cNvSpPr txBox="1"/>
          <p:nvPr/>
        </p:nvSpPr>
        <p:spPr>
          <a:xfrm>
            <a:off x="3368487" y="1764137"/>
            <a:ext cx="2107056" cy="6463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608" t="-4716" b="-1603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093" name="Google Shape;1093;p74"/>
          <p:cNvSpPr txBox="1"/>
          <p:nvPr/>
        </p:nvSpPr>
        <p:spPr>
          <a:xfrm>
            <a:off x="2243434" y="6314878"/>
            <a:ext cx="607501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illustration was inspired by: </a:t>
            </a:r>
            <a:r>
              <a:rPr lang="en-GB" sz="11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https://www.youtube.com/watch?v=XepXtl9YKwc&amp;ab_channel=StatQuestwithJoshStarmer</a:t>
            </a: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094" name="Google Shape;1094;p74"/>
          <p:cNvSpPr txBox="1"/>
          <p:nvPr/>
        </p:nvSpPr>
        <p:spPr>
          <a:xfrm>
            <a:off x="515649" y="5018375"/>
            <a:ext cx="811270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 normal distribution, MLE = OLS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</a:t>
            </a:r>
            <a:r>
              <a:rPr lang="en-GB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MLE can be used for any type of distribution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F3C1C-CF0B-457B-935D-C49CA7053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2ED3F0-603B-0908-3FCC-C1EE669FAF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2FE7C6-874C-4E62-8759-08C2AB2543BB}" type="slidenum">
              <a:rPr lang="en-GB" smtClean="0"/>
              <a:pPr>
                <a:defRPr/>
              </a:pPr>
              <a:t>82</a:t>
            </a:fld>
            <a:endParaRPr lang="en-GB"/>
          </a:p>
        </p:txBody>
      </p:sp>
      <p:sp>
        <p:nvSpPr>
          <p:cNvPr id="4" name="Google Shape;700;p61">
            <a:extLst>
              <a:ext uri="{FF2B5EF4-FFF2-40B4-BE49-F238E27FC236}">
                <a16:creationId xmlns:a16="http://schemas.microsoft.com/office/drawing/2014/main" id="{1D84FDE4-C63B-B95D-37EC-B3FB4EE8B137}"/>
              </a:ext>
            </a:extLst>
          </p:cNvPr>
          <p:cNvSpPr txBox="1"/>
          <p:nvPr/>
        </p:nvSpPr>
        <p:spPr>
          <a:xfrm>
            <a:off x="515649" y="1772918"/>
            <a:ext cx="8112702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Linear models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Continuous response ~ predictor(s)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Beta coefficients/model equation fitted using ordinary least squares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Strict assumptions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Analysis of variance/F-test to measure signal-to-noise ratio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p-value to quantify probability of F-statistic (dataset) under the null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Select between candidate models for “best” fit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Generalised linear models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Non-continuous response variables e.g., binary/proportion, count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(Inverse) link function to “transform the linear model”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Relaxes some of the assumptions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Fit using computationally-intensive maximum likelihood estimation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292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inference</a:t>
            </a:r>
            <a:r>
              <a:rPr lang="en-GB"/>
              <a:t>: simplifying </a:t>
            </a:r>
            <a:r>
              <a:rPr lang="en-GB" dirty="0"/>
              <a:t>framework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 bwMode="auto">
          <a:xfrm>
            <a:off x="7862888" y="6451600"/>
            <a:ext cx="900112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2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3B84A50D-3EE8-4C4C-AEDA-A3757F6A4A77}" type="slidenum">
              <a:rPr lang="en-GB" smtClean="0">
                <a:solidFill>
                  <a:schemeClr val="bg1"/>
                </a:solidFill>
              </a:rPr>
              <a:pPr>
                <a:defRPr/>
              </a:pPr>
              <a:t>9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3518" y="1772816"/>
            <a:ext cx="2160000" cy="1441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C20CA485-7C5A-4BA2-A33A-32D4E72DAA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33518" y="4465794"/>
            <a:ext cx="2160000" cy="12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Arrow 12">
            <a:extLst>
              <a:ext uri="{FF2B5EF4-FFF2-40B4-BE49-F238E27FC236}">
                <a16:creationId xmlns:a16="http://schemas.microsoft.com/office/drawing/2014/main" id="{DEC92568-D56F-7C2C-E7A5-C26D8028266E}"/>
              </a:ext>
            </a:extLst>
          </p:cNvPr>
          <p:cNvSpPr/>
          <p:nvPr/>
        </p:nvSpPr>
        <p:spPr>
          <a:xfrm flipH="1">
            <a:off x="4088116" y="2061757"/>
            <a:ext cx="1843177" cy="864096"/>
          </a:xfrm>
          <a:prstGeom prst="rightArrow">
            <a:avLst/>
          </a:prstGeom>
          <a:solidFill>
            <a:srgbClr val="007EE6"/>
          </a:solidFill>
          <a:ln>
            <a:solidFill>
              <a:srgbClr val="0072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Abstraction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86A1D1-DEB2-48B4-F37F-267666AA8B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2518" y="1581862"/>
            <a:ext cx="3635603" cy="224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9869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1056</TotalTime>
  <Words>2610</Words>
  <Application>Microsoft Macintosh PowerPoint</Application>
  <PresentationFormat>On-screen Show (4:3)</PresentationFormat>
  <Paragraphs>641</Paragraphs>
  <Slides>82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Arial</vt:lpstr>
      <vt:lpstr>Cambria Math</vt:lpstr>
      <vt:lpstr>Wingdings</vt:lpstr>
      <vt:lpstr>blank</vt:lpstr>
      <vt:lpstr>PowerPoint Presentation</vt:lpstr>
      <vt:lpstr>Linear models</vt:lpstr>
      <vt:lpstr>PowerPoint Presentation</vt:lpstr>
      <vt:lpstr>Populations &amp; samples of stuff</vt:lpstr>
      <vt:lpstr>Populations &amp; samples of stuff</vt:lpstr>
      <vt:lpstr>Statistical inference: simplifying framework</vt:lpstr>
      <vt:lpstr>Statistical inference: simplifying framework</vt:lpstr>
      <vt:lpstr>Statistical inference: simplifying framework</vt:lpstr>
      <vt:lpstr>Statistical inference: simplifying framework</vt:lpstr>
      <vt:lpstr>Statistical inference: simplifying framework</vt:lpstr>
      <vt:lpstr>Statistical inference: simplifying framework</vt:lpstr>
      <vt:lpstr>Statistical inference: simplifying framework</vt:lpstr>
      <vt:lpstr>Distributions</vt:lpstr>
      <vt:lpstr>Parameters vs statistics</vt:lpstr>
      <vt:lpstr>PowerPoint Presentation</vt:lpstr>
      <vt:lpstr>Classical hypothesis testing</vt:lpstr>
      <vt:lpstr>Classical hypothesis testing</vt:lpstr>
      <vt:lpstr>Classical hypothesis testing</vt:lpstr>
      <vt:lpstr>Classical hypothesis testing</vt:lpstr>
      <vt:lpstr>Classical hypothesis testing</vt:lpstr>
      <vt:lpstr>Classical hypothesis testing</vt:lpstr>
      <vt:lpstr>Classical hypothesis testing</vt:lpstr>
      <vt:lpstr>Classical hypothesis testing</vt:lpstr>
      <vt:lpstr>Interpreting results and p-values</vt:lpstr>
      <vt:lpstr>PowerPoint Presentation</vt:lpstr>
      <vt:lpstr>Line of best fit</vt:lpstr>
      <vt:lpstr>Line of best fit</vt:lpstr>
      <vt:lpstr>Line of best fit</vt:lpstr>
      <vt:lpstr>Line of best fit</vt:lpstr>
      <vt:lpstr>Line of best fit</vt:lpstr>
      <vt:lpstr>Line of best fit</vt:lpstr>
      <vt:lpstr>Line of best fit</vt:lpstr>
      <vt:lpstr>Line of best fit</vt:lpstr>
      <vt:lpstr>Regression analysis</vt:lpstr>
      <vt:lpstr>Regression analysis</vt:lpstr>
      <vt:lpstr>Regression analysis</vt:lpstr>
      <vt:lpstr>Categorical predictors</vt:lpstr>
      <vt:lpstr>Categorical predictors</vt:lpstr>
      <vt:lpstr>Categorical predictors</vt:lpstr>
      <vt:lpstr>Categorical predictors</vt:lpstr>
      <vt:lpstr>Categorical predictors</vt:lpstr>
      <vt:lpstr>Categorical predictors</vt:lpstr>
      <vt:lpstr>ANalysis Of VAriance</vt:lpstr>
      <vt:lpstr>ANalysis Of VAriance</vt:lpstr>
      <vt:lpstr>ANalysis Of VAriance</vt:lpstr>
      <vt:lpstr>ANalysis Of VAriance</vt:lpstr>
      <vt:lpstr>Linear modelling framework</vt:lpstr>
      <vt:lpstr>Linear modelling framework</vt:lpstr>
      <vt:lpstr>Linear modelling framework</vt:lpstr>
      <vt:lpstr>Linear modelling framework</vt:lpstr>
      <vt:lpstr>Assumptions of a linear model</vt:lpstr>
      <vt:lpstr>Assumptions of a linear model</vt:lpstr>
      <vt:lpstr>Assumptions of a linear model</vt:lpstr>
      <vt:lpstr>Model comparison</vt:lpstr>
      <vt:lpstr>Choosing predictors</vt:lpstr>
      <vt:lpstr>Model comparison</vt:lpstr>
      <vt:lpstr>Model comparison</vt:lpstr>
      <vt:lpstr>PowerPoint Presentation</vt:lpstr>
      <vt:lpstr>Assumptions of a linear model</vt:lpstr>
      <vt:lpstr>Assumptions of a linear model</vt:lpstr>
      <vt:lpstr>Alternative tests</vt:lpstr>
      <vt:lpstr>Parametric vs non-parametric tests</vt:lpstr>
      <vt:lpstr>Branching out from simple linear models</vt:lpstr>
      <vt:lpstr>Assumptions of a linear model</vt:lpstr>
      <vt:lpstr>Branching out from simple linear models</vt:lpstr>
      <vt:lpstr>Many life sciences variables are continuous</vt:lpstr>
      <vt:lpstr>Binary example</vt:lpstr>
      <vt:lpstr>Binary example</vt:lpstr>
      <vt:lpstr>Binary example</vt:lpstr>
      <vt:lpstr>Binary example</vt:lpstr>
      <vt:lpstr>Binary example</vt:lpstr>
      <vt:lpstr>Binary example</vt:lpstr>
      <vt:lpstr>Binary example</vt:lpstr>
      <vt:lpstr>Link function</vt:lpstr>
      <vt:lpstr>What are we predicting?</vt:lpstr>
      <vt:lpstr>Maximum likelihood estimation</vt:lpstr>
      <vt:lpstr>Maximum likelihood estimation</vt:lpstr>
      <vt:lpstr>Maximum likelihood estimation</vt:lpstr>
      <vt:lpstr>Maximum likelihood estimation</vt:lpstr>
      <vt:lpstr>Maximum likelihood estimation</vt:lpstr>
      <vt:lpstr>Maximum likelihood estimation</vt:lpstr>
      <vt:lpstr>Summary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</dc:creator>
  <cp:lastModifiedBy>Soumya Banerjee</cp:lastModifiedBy>
  <cp:revision>391</cp:revision>
  <cp:lastPrinted>1601-01-01T00:00:00Z</cp:lastPrinted>
  <dcterms:created xsi:type="dcterms:W3CDTF">2008-03-27T10:29:55Z</dcterms:created>
  <dcterms:modified xsi:type="dcterms:W3CDTF">2025-04-03T13:53:14Z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